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media1.mov" ContentType="video/unknown"/>
  <Override PartName="/ppt/notesSlides/notesSlide5.xml" ContentType="application/vnd.openxmlformats-officedocument.presentationml.notesSlide+xml"/>
  <Override PartName="/ppt/media/image1.jpeg" ContentType="image/jpeg"/>
  <Override PartName="/ppt/media/image2.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b="def" i="def"/>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D51ADE6A-740E-44AE-83CC-AE7238B6C88D}"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b="def" i="def"/>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Roman"/>
          <a:ea typeface="Times Roman"/>
          <a:cs typeface="Times Roman"/>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8" name="Shape 68"/>
          <p:cNvSpPr/>
          <p:nvPr>
            <p:ph type="sldImg"/>
          </p:nvPr>
        </p:nvSpPr>
        <p:spPr>
          <a:xfrm>
            <a:off x="1143000" y="685800"/>
            <a:ext cx="4572000" cy="3429000"/>
          </a:xfrm>
          <a:prstGeom prst="rect">
            <a:avLst/>
          </a:prstGeom>
        </p:spPr>
        <p:txBody>
          <a:bodyPr/>
          <a:lstStyle/>
          <a:p>
            <a:pPr/>
          </a:p>
        </p:txBody>
      </p:sp>
      <p:sp>
        <p:nvSpPr>
          <p:cNvPr id="69" name="Shape 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47700" latinLnBrk="0">
      <a:defRPr sz="1200">
        <a:latin typeface="Lucida Grande"/>
        <a:ea typeface="Lucida Grande"/>
        <a:cs typeface="Lucida Grande"/>
        <a:sym typeface="Lucida Grande"/>
      </a:defRPr>
    </a:lvl1pPr>
    <a:lvl2pPr indent="228600" defTabSz="647700" latinLnBrk="0">
      <a:defRPr sz="1200">
        <a:latin typeface="Lucida Grande"/>
        <a:ea typeface="Lucida Grande"/>
        <a:cs typeface="Lucida Grande"/>
        <a:sym typeface="Lucida Grande"/>
      </a:defRPr>
    </a:lvl2pPr>
    <a:lvl3pPr indent="457200" defTabSz="647700" latinLnBrk="0">
      <a:defRPr sz="1200">
        <a:latin typeface="Lucida Grande"/>
        <a:ea typeface="Lucida Grande"/>
        <a:cs typeface="Lucida Grande"/>
        <a:sym typeface="Lucida Grande"/>
      </a:defRPr>
    </a:lvl3pPr>
    <a:lvl4pPr indent="685800" defTabSz="647700" latinLnBrk="0">
      <a:defRPr sz="1200">
        <a:latin typeface="Lucida Grande"/>
        <a:ea typeface="Lucida Grande"/>
        <a:cs typeface="Lucida Grande"/>
        <a:sym typeface="Lucida Grande"/>
      </a:defRPr>
    </a:lvl4pPr>
    <a:lvl5pPr indent="914400" defTabSz="647700" latinLnBrk="0">
      <a:defRPr sz="1200">
        <a:latin typeface="Lucida Grande"/>
        <a:ea typeface="Lucida Grande"/>
        <a:cs typeface="Lucida Grande"/>
        <a:sym typeface="Lucida Grande"/>
      </a:defRPr>
    </a:lvl5pPr>
    <a:lvl6pPr indent="1143000" defTabSz="647700" latinLnBrk="0">
      <a:defRPr sz="1200">
        <a:latin typeface="Lucida Grande"/>
        <a:ea typeface="Lucida Grande"/>
        <a:cs typeface="Lucida Grande"/>
        <a:sym typeface="Lucida Grande"/>
      </a:defRPr>
    </a:lvl6pPr>
    <a:lvl7pPr indent="1371600" defTabSz="647700" latinLnBrk="0">
      <a:defRPr sz="1200">
        <a:latin typeface="Lucida Grande"/>
        <a:ea typeface="Lucida Grande"/>
        <a:cs typeface="Lucida Grande"/>
        <a:sym typeface="Lucida Grande"/>
      </a:defRPr>
    </a:lvl7pPr>
    <a:lvl8pPr indent="1600200" defTabSz="647700" latinLnBrk="0">
      <a:defRPr sz="1200">
        <a:latin typeface="Lucida Grande"/>
        <a:ea typeface="Lucida Grande"/>
        <a:cs typeface="Lucida Grande"/>
        <a:sym typeface="Lucida Grande"/>
      </a:defRPr>
    </a:lvl8pPr>
    <a:lvl9pPr indent="1828800" defTabSz="647700" latinLnBrk="0">
      <a:defRPr sz="1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Shape 75"/>
          <p:cNvSpPr/>
          <p:nvPr>
            <p:ph type="sldImg"/>
          </p:nvPr>
        </p:nvSpPr>
        <p:spPr>
          <a:prstGeom prst="rect">
            <a:avLst/>
          </a:prstGeom>
        </p:spPr>
        <p:txBody>
          <a:bodyPr/>
          <a:lstStyle/>
          <a:p>
            <a:pPr/>
          </a:p>
        </p:txBody>
      </p:sp>
      <p:sp>
        <p:nvSpPr>
          <p:cNvPr id="76" name="Shape 76"/>
          <p:cNvSpPr/>
          <p:nvPr>
            <p:ph type="body" sz="quarter" idx="1"/>
          </p:nvPr>
        </p:nvSpPr>
        <p:spPr>
          <a:prstGeom prst="rect">
            <a:avLst/>
          </a:prstGeom>
        </p:spPr>
        <p:txBody>
          <a:bodyPr/>
          <a:lstStyle/>
          <a:p>
            <a:pPr defTabSz="584200">
              <a:defRPr sz="1400">
                <a:latin typeface="+mn-lt"/>
                <a:ea typeface="+mn-ea"/>
                <a:cs typeface="+mn-cs"/>
                <a:sym typeface="Helvetica"/>
              </a:defRPr>
            </a:pPr>
            <a:r>
              <a:t>[wayne s14] I always seem to run over. Consider cutting percolation.</a:t>
            </a:r>
          </a:p>
          <a:p>
            <a:pPr defTabSz="584200">
              <a:defRPr sz="1400">
                <a:latin typeface="+mn-lt"/>
                <a:ea typeface="+mn-ea"/>
                <a:cs typeface="+mn-cs"/>
                <a:sym typeface="Helvetica"/>
              </a:defRPr>
            </a:pPr>
            <a:r>
              <a:t>[wayne s14] modified terminology to use connected (instead of find)</a:t>
            </a:r>
          </a:p>
          <a:p>
            <a:pPr defTabSz="584200">
              <a:defRPr sz="1400">
                <a:latin typeface="+mn-lt"/>
                <a:ea typeface="+mn-ea"/>
                <a:cs typeface="+mn-cs"/>
                <a:sym typeface="Helvetica"/>
              </a:defRPr>
            </a:pPr>
            <a:r>
              <a:t>[wayne s12] weighted quick union and quick union not identical when two trees have same size. Suggest changing quick union to break ties differently since the demos for weighted quick union would require more work to fix.</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We count 3-way compares</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Here N/2 means integer division, i.e., floor(N/2)</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slight cheat because N is not always a power of two</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possible to implement with one 2-way compare (instead of 3-way) by deferring equality check until subarray size is 1</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this partially explains reason why small set of functions</a:t>
            </a:r>
          </a:p>
          <a:p>
            <a:pPr/>
            <a:r>
              <a:t>arises from straightforward composition of loops, conditionals, functions</a:t>
            </a:r>
          </a:p>
          <a:p>
            <a:pPr/>
            <a:r>
              <a:t>T(2N) / T(N) is factor for doubling hypothesis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Note: we insist upon the N numbers to be distinct; otherwise, there are more corner cases to deal with.</a:t>
            </a:r>
          </a:p>
          <a:p>
            <a:pPr/>
            <a:r>
              <a:t>Instead of only counting if a[i] &lt; a[j] &lt; a[k], could binary search in subarray a[j+1..N-1]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CPU use by other applications: if connected to Internet, some hacker is using your computer to send spam, steal your money, etc.</a:t>
            </a:r>
          </a:p>
          <a:p>
            <a: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Good news:  compared to other scientists, running computational experiments is easy. Don't need to kill cows, blow up islands.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lvl1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lvl1pPr>
          </a:lstStyle>
          <a:p>
            <a:pPr/>
            <a:r>
              <a:t>These timings are on a faster computer.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put more emphasis on ratios with larger N since lots of noise contained in data for smaller N</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do calculation T(2N) / T(N) = a(2N)^b / aN^b = 2^b on blackboard, whereT(N) = a N^b. Then take binary lg of both sides to get T(2N) / T(N) = b.</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lg(T(N)) = 2.9992 lg N - 33.2103, correlation coefficient = 1.0</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Very accurate predictions. </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2x input size -&gt; 8x increase in running time for cubic algorithm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hape 551"/>
          <p:cNvSpPr/>
          <p:nvPr>
            <p:ph type="sldImg"/>
          </p:nvPr>
        </p:nvSpPr>
        <p:spPr>
          <a:prstGeom prst="rect">
            <a:avLst/>
          </a:prstGeom>
        </p:spPr>
        <p:txBody>
          <a:bodyPr/>
          <a:lstStyle/>
          <a:p>
            <a:pPr/>
          </a:p>
        </p:txBody>
      </p:sp>
      <p:sp>
        <p:nvSpPr>
          <p:cNvPr id="552" name="Shape 552"/>
          <p:cNvSpPr/>
          <p:nvPr>
            <p:ph type="body" sz="quarter" idx="1"/>
          </p:nvPr>
        </p:nvSpPr>
        <p:spPr>
          <a:prstGeom prst="rect">
            <a:avLst/>
          </a:prstGeom>
        </p:spPr>
        <p:txBody>
          <a:bodyPr/>
          <a:lstStyle/>
          <a:p>
            <a:pPr marL="39117" marR="39117"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most famous modeling by Knuth - detailed results to accurate predict running time</a:t>
            </a:r>
          </a:p>
          <a:p>
            <a:pPr marL="39117" marR="39117"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Knuth's idea seems obvious in hindsight, but in the 1960s, programmers said it would never be possible to analyze the running time of a computer program since they are too complicated. Knuth's TAOCP is now a classic treatise on the subject.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that's the cost of each operation; more interestingly is the frequency of each operation</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walk through frequency count for array accesses</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consider putting in instruction counts for N = 10000</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increment:  between N  (no zeros) and 2N (all zeros)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lvl1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lvl1pPr>
          </a:lstStyle>
          <a:p>
            <a:pPr/>
            <a:r>
              <a:t>N(N-1) instead of ½ N(N-1) because there are two array accesss per inner loop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hape 84"/>
          <p:cNvSpPr/>
          <p:nvPr>
            <p:ph type="sldImg"/>
          </p:nvPr>
        </p:nvSpPr>
        <p:spPr>
          <a:prstGeom prst="rect">
            <a:avLst/>
          </a:prstGeom>
        </p:spPr>
        <p:txBody>
          <a:bodyPr/>
          <a:lstStyle/>
          <a:p>
            <a:pPr/>
          </a:p>
        </p:txBody>
      </p:sp>
      <p:sp>
        <p:nvSpPr>
          <p:cNvPr id="85" name="Shape 85"/>
          <p:cNvSpPr/>
          <p:nvPr>
            <p:ph type="body" sz="quarter" idx="1"/>
          </p:nvPr>
        </p:nvSpPr>
        <p:spPr>
          <a:prstGeom prst="rect">
            <a:avLst/>
          </a:prstGeom>
        </p:spPr>
        <p:txBody>
          <a:bodyPr/>
          <a:lstStyle>
            <a:lvl1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lvl1pPr>
          </a:lstStyle>
          <a:p>
            <a:pPr/>
            <a:r>
              <a:t>distinctness of integers not crucial to problem (but simplifies code for N^2 log N algorithm discussed later)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arithmetic operations would also be a reasonable cost model</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Ex 2.  Cost model for union-find = array accesses.</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Ex 3.  Cost model for sorting = compares.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lvl1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lvl1pPr>
          </a:lstStyle>
          <a:p>
            <a:pPr/>
            <a:r>
              <a:t>lower order term is 500,000</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Shape 654"/>
          <p:cNvSpPr/>
          <p:nvPr>
            <p:ph type="sldImg"/>
          </p:nvPr>
        </p:nvSpPr>
        <p:spPr>
          <a:prstGeom prst="rect">
            <a:avLst/>
          </a:prstGeom>
        </p:spPr>
        <p:txBody>
          <a:bodyPr/>
          <a:lstStyle/>
          <a:p>
            <a:pPr/>
          </a:p>
        </p:txBody>
      </p:sp>
      <p:sp>
        <p:nvSpPr>
          <p:cNvPr id="655" name="Shape 655"/>
          <p:cNvSpPr/>
          <p:nvPr>
            <p:ph type="body" sz="quarter" idx="1"/>
          </p:nvPr>
        </p:nvSpPr>
        <p:spPr>
          <a:prstGeom prst="rect">
            <a:avLst/>
          </a:prstGeom>
        </p:spPr>
        <p:txBody>
          <a:bodyPr/>
          <a:lstStyle/>
          <a:p>
            <a:pPr marL="48393" marR="48393" defTabSz="914400">
              <a:spcBef>
                <a:spcPts val="400"/>
              </a:spcBef>
              <a:buClr>
                <a:srgbClr val="000000"/>
              </a:buClr>
              <a:buFont typeface="Lucida Sans Typewriter Regular"/>
              <a:defRPr>
                <a:uFill>
                  <a:solidFill>
                    <a:srgbClr val="000000"/>
                  </a:solidFill>
                </a:uFill>
              </a:defRPr>
            </a:pPr>
            <a:r>
              <a:t>N^3 / 6 arises because N choose 3 is the number of triples i, j, k</a:t>
            </a:r>
          </a:p>
          <a:p>
            <a:pPr marL="48393" marR="48393" defTabSz="914400">
              <a:spcBef>
                <a:spcPts val="400"/>
              </a:spcBef>
              <a:buClr>
                <a:srgbClr val="000000"/>
              </a:buClr>
              <a:buFont typeface="Lucida Sans Typewriter Regular"/>
              <a:defRPr>
                <a:uFill>
                  <a:solidFill>
                    <a:srgbClr val="000000"/>
                  </a:solidFill>
                </a:uFill>
              </a:defRPr>
            </a:pPr>
            <a:r>
              <a:t>½ N^3 because there are three array accesses in the inner loop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Shape 95"/>
          <p:cNvSpPr/>
          <p:nvPr>
            <p:ph type="sldImg"/>
          </p:nvPr>
        </p:nvSpPr>
        <p:spPr>
          <a:prstGeom prst="rect">
            <a:avLst/>
          </a:prstGeom>
        </p:spPr>
        <p:txBody>
          <a:bodyPr/>
          <a:lstStyle/>
          <a:p>
            <a:pPr/>
          </a:p>
        </p:txBody>
      </p:sp>
      <p:sp>
        <p:nvSpPr>
          <p:cNvPr id="96" name="Shape 96"/>
          <p:cNvSpPr/>
          <p:nvPr>
            <p:ph type="body" sz="quarter" idx="1"/>
          </p:nvPr>
        </p:nvSpPr>
        <p:spPr>
          <a:prstGeom prst="rect">
            <a:avLst/>
          </a:prstGeom>
        </p:spPr>
        <p:txBody>
          <a:bodyPr/>
          <a:lstStyle>
            <a:lvl1pPr marL="40639" marR="40639"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lvl1pPr>
          </a:lstStyle>
          <a:p>
            <a:pPr/>
            <a:r>
              <a:t>this method counts the number of triples (i &lt; j &lt; k to avoid double counting)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Click movie to run</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Run ThreeSum.java in class from the command-line and wait for it to finish, perhaps N = 500, 1000, 2000, and 4000.</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Ask students to make predictions.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marL="48393" marR="48393" defTabSz="914400">
              <a:spcBef>
                <a:spcPts val="400"/>
              </a:spcBef>
              <a:buClr>
                <a:srgbClr val="000000"/>
              </a:buClr>
              <a:buFont typeface="Lucida Sans Typewriter Regular"/>
              <a:defRPr>
                <a:uFill>
                  <a:solidFill>
                    <a:srgbClr val="000000"/>
                  </a:solidFill>
                </a:uFill>
              </a:defRPr>
            </a:pPr>
            <a:r>
              <a:t>triangular sum, sum of powers, harmonic sum, N choose 3</a:t>
            </a:r>
          </a:p>
          <a:p>
            <a:pPr marL="48393" marR="48393" defTabSz="914400">
              <a:spcBef>
                <a:spcPts val="400"/>
              </a:spcBef>
              <a:buClr>
                <a:srgbClr val="000000"/>
              </a:buClr>
              <a:buFont typeface="Lucida Sans Typewriter Regular"/>
              <a:defRPr>
                <a:uFill>
                  <a:solidFill>
                    <a:srgbClr val="000000"/>
                  </a:solidFill>
                </a:uFill>
              </a:defRPr>
            </a:pPr>
            <a:r>
              <a:t>works when function is increasing</a:t>
            </a:r>
          </a:p>
          <a:p>
            <a:pPr/>
            <a:r>
              <a:t>\sum_{i=1}^N i^k \; \sim \; \int_{x=1}^N x^k dx  \; \sim \; \frac{1}{k+1} \, N^{k+1}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lvl1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lvl1pPr>
          </a:lstStyle>
          <a:p>
            <a:pPr/>
            <a:r>
              <a:t>N(N-1) instead of ½ N(N-1) because there are two array accesss per inner loop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reason: programs are comprised of just a few structural primitives: statements, loops, conditionals, nesting, function calls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this partially explains reason why small set of functions</a:t>
            </a:r>
          </a:p>
          <a:p>
            <a:pPr/>
            <a:r>
              <a:t>arises from straightforward composition of loops, conditionals, functions</a:t>
            </a:r>
          </a:p>
          <a:p>
            <a:pPr/>
            <a:r>
              <a:t>T(2N) / T(N) is factor for doubling hypothesis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Simple algorithm but notorious to get details exactly right. Indication of care we need to take to develop libraries that will be used by millions of programmers.</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Easy to convince ourselves that the program works as advertised by considering the invariant.</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Q. Why lo + (hi - lo) / 2 instead of (lo + hi) / 2 ?</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A. Avoid overflow.</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Q. What was bug in Java 1.5?</a:t>
            </a:r>
          </a:p>
          <a:p>
            <a:pPr marL="48393" marR="48393" defTabSz="914400">
              <a:spcBef>
                <a:spcPts val="400"/>
              </a:spcBef>
              <a:buClr>
                <a:srgbClr val="000000"/>
              </a:buClr>
              <a:buFont typeface="Lucida Sans Typewriter Regular"/>
              <a:defRPr>
                <a:uFill>
                  <a:solidFill>
                    <a:srgbClr val="000000"/>
                  </a:solidFill>
                </a:uFill>
                <a:latin typeface="Lucida Sans Regular"/>
                <a:ea typeface="Lucida Sans Regular"/>
                <a:cs typeface="Lucida Sans Regular"/>
                <a:sym typeface="Lucida Sans Regular"/>
              </a:defRPr>
            </a:pPr>
            <a:r>
              <a:t>A. mid = (lo + hi) &gt;&gt; 1 instead of (lo + hi) &gt;&gt;&gt; 1. Former susceptible to int overflow for very large arrays.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5F5F5"/>
        </a:solidFill>
      </p:bgPr>
    </p:bg>
    <p:spTree>
      <p:nvGrpSpPr>
        <p:cNvPr id="1" name=""/>
        <p:cNvGrpSpPr/>
        <p:nvPr/>
      </p:nvGrpSpPr>
      <p:grpSpPr>
        <a:xfrm>
          <a:off x="0" y="0"/>
          <a:ext cx="0" cy="0"/>
          <a:chOff x="0" y="0"/>
          <a:chExt cx="0" cy="0"/>
        </a:xfrm>
      </p:grpSpPr>
      <p:pic>
        <p:nvPicPr>
          <p:cNvPr id="12"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13" name="Introduction to Algorithm"/>
          <p:cNvSpPr txBox="1"/>
          <p:nvPr/>
        </p:nvSpPr>
        <p:spPr>
          <a:xfrm>
            <a:off x="6292850" y="4724400"/>
            <a:ext cx="2293618" cy="30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300"/>
            </a:lvl1pPr>
          </a:lstStyle>
          <a:p>
            <a:pPr/>
            <a:r>
              <a:t>Introduction to Algorithm</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F5F5F5"/>
        </a:solidFill>
      </p:bgPr>
    </p:bg>
    <p:spTree>
      <p:nvGrpSpPr>
        <p:cNvPr id="1" name=""/>
        <p:cNvGrpSpPr/>
        <p:nvPr/>
      </p:nvGrpSpPr>
      <p:grpSpPr>
        <a:xfrm>
          <a:off x="0" y="0"/>
          <a:ext cx="0" cy="0"/>
          <a:chOff x="0" y="0"/>
          <a:chExt cx="0" cy="0"/>
        </a:xfrm>
      </p:grpSpPr>
      <p:pic>
        <p:nvPicPr>
          <p:cNvPr id="21"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22" name="Line"/>
          <p:cNvSpPr/>
          <p:nvPr/>
        </p:nvSpPr>
        <p:spPr>
          <a:xfrm>
            <a:off x="5638756" y="4000501"/>
            <a:ext cx="6516025" cy="1"/>
          </a:xfrm>
          <a:prstGeom prst="line">
            <a:avLst/>
          </a:prstGeom>
          <a:ln w="19050">
            <a:solidFill>
              <a:srgbClr val="000000"/>
            </a:solidFill>
          </a:ln>
        </p:spPr>
        <p:txBody>
          <a:bodyPr lIns="0" tIns="0" rIns="0" bIns="0"/>
          <a:lstStyle/>
          <a:p>
            <a:pPr/>
          </a:p>
        </p:txBody>
      </p:sp>
      <p:sp>
        <p:nvSpPr>
          <p:cNvPr id="23" name="Title Text"/>
          <p:cNvSpPr txBox="1"/>
          <p:nvPr>
            <p:ph type="title"/>
          </p:nvPr>
        </p:nvSpPr>
        <p:spPr>
          <a:xfrm>
            <a:off x="5588000" y="3340100"/>
            <a:ext cx="6819900" cy="546100"/>
          </a:xfrm>
          <a:prstGeom prst="rect">
            <a:avLst/>
          </a:prstGeom>
        </p:spPr>
        <p:txBody>
          <a:bodyPr anchor="ctr"/>
          <a:lstStyle>
            <a:lvl1pPr>
              <a:defRPr b="1" cap="small" spc="150" sz="3750">
                <a:latin typeface="+mn-lt"/>
                <a:ea typeface="+mn-ea"/>
                <a:cs typeface="+mn-cs"/>
                <a:sym typeface="Helvetica"/>
              </a:defRPr>
            </a:lvl1pPr>
          </a:lstStyle>
          <a:p>
            <a:pPr/>
            <a:r>
              <a:t>Title Text</a:t>
            </a:r>
          </a:p>
        </p:txBody>
      </p:sp>
      <p:sp>
        <p:nvSpPr>
          <p:cNvPr id="24" name="Body Level One…"/>
          <p:cNvSpPr txBox="1"/>
          <p:nvPr>
            <p:ph type="body" sz="half" idx="1"/>
          </p:nvPr>
        </p:nvSpPr>
        <p:spPr>
          <a:xfrm>
            <a:off x="5435600" y="4114800"/>
            <a:ext cx="6718300" cy="3848100"/>
          </a:xfrm>
          <a:prstGeom prst="rect">
            <a:avLst/>
          </a:prstGeom>
        </p:spPr>
        <p:txBody>
          <a:bodyPr lIns="50800" tIns="50800" rIns="50800" bIns="50800"/>
          <a:lstStyle>
            <a:lvl1pPr marL="439702" indent="-317500">
              <a:lnSpc>
                <a:spcPts val="4800"/>
              </a:lnSpc>
              <a:buClrTx/>
              <a:buSzPct val="100000"/>
              <a:buFontTx/>
              <a:buChar char="‣"/>
              <a:defRPr i="1" sz="3000">
                <a:solidFill>
                  <a:srgbClr val="BABABA"/>
                </a:solidFill>
                <a:uFill>
                  <a:solidFill>
                    <a:srgbClr val="BABABA"/>
                  </a:solidFill>
                </a:uFill>
                <a:latin typeface="+mn-lt"/>
                <a:ea typeface="+mn-ea"/>
                <a:cs typeface="+mn-cs"/>
                <a:sym typeface="Helvetica"/>
              </a:defRPr>
            </a:lvl1pPr>
            <a:lvl2pPr marL="439561" indent="-317500">
              <a:lnSpc>
                <a:spcPts val="4800"/>
              </a:lnSpc>
              <a:buSzPct val="100000"/>
              <a:buFontTx/>
              <a:buChar char="‣"/>
              <a:defRPr i="1" sz="3000">
                <a:latin typeface="+mn-lt"/>
                <a:ea typeface="+mn-ea"/>
                <a:cs typeface="+mn-cs"/>
                <a:sym typeface="Helvetica"/>
              </a:defRPr>
            </a:lvl2pPr>
            <a:lvl3pPr marL="443088" indent="-317500">
              <a:lnSpc>
                <a:spcPts val="4800"/>
              </a:lnSpc>
              <a:buChar char="‣"/>
              <a:defRPr i="1" sz="3000">
                <a:solidFill>
                  <a:srgbClr val="BABABA"/>
                </a:solidFill>
                <a:uFill>
                  <a:solidFill>
                    <a:srgbClr val="BABABA"/>
                  </a:solidFill>
                </a:uFill>
                <a:latin typeface="+mn-lt"/>
                <a:ea typeface="+mn-ea"/>
                <a:cs typeface="+mn-cs"/>
                <a:sym typeface="Helvetica"/>
              </a:defRPr>
            </a:lvl3pPr>
            <a:lvl4pPr marL="439561" indent="-317500">
              <a:lnSpc>
                <a:spcPts val="4800"/>
              </a:lnSpc>
              <a:buChar char="‣"/>
              <a:defRPr i="1" sz="3000">
                <a:latin typeface="+mn-lt"/>
                <a:ea typeface="+mn-ea"/>
                <a:cs typeface="+mn-cs"/>
                <a:sym typeface="Helvetica"/>
              </a:defRPr>
            </a:lvl4pPr>
            <a:lvl5pPr marL="444500" indent="-317500">
              <a:lnSpc>
                <a:spcPts val="4800"/>
              </a:lnSpc>
              <a:buChar char="‣"/>
              <a:defRPr i="1" sz="3000">
                <a:solidFill>
                  <a:srgbClr val="BABABA"/>
                </a:solidFill>
                <a:uFill>
                  <a:solidFill>
                    <a:srgbClr val="BABABA"/>
                  </a:solidFill>
                </a:u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p:spTree>
      <p:nvGrpSpPr>
        <p:cNvPr id="1" name=""/>
        <p:cNvGrpSpPr/>
        <p:nvPr/>
      </p:nvGrpSpPr>
      <p:grpSpPr>
        <a:xfrm>
          <a:off x="0" y="0"/>
          <a:ext cx="0" cy="0"/>
          <a:chOff x="0" y="0"/>
          <a:chExt cx="0" cy="0"/>
        </a:xfrm>
      </p:grpSpPr>
      <p:sp>
        <p:nvSpPr>
          <p:cNvPr id="32" name="Title Text"/>
          <p:cNvSpPr txBox="1"/>
          <p:nvPr>
            <p:ph type="title"/>
          </p:nvPr>
        </p:nvSpPr>
        <p:spPr>
          <a:prstGeom prst="rect">
            <a:avLst/>
          </a:prstGeom>
        </p:spPr>
        <p:txBody>
          <a:bodyPr/>
          <a:lstStyle/>
          <a:p>
            <a:pPr/>
            <a:r>
              <a:t>Title Text</a:t>
            </a:r>
          </a:p>
        </p:txBody>
      </p:sp>
      <p:sp>
        <p:nvSpPr>
          <p:cNvPr id="3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code">
    <p:spTree>
      <p:nvGrpSpPr>
        <p:cNvPr id="1" name=""/>
        <p:cNvGrpSpPr/>
        <p:nvPr/>
      </p:nvGrpSpPr>
      <p:grpSpPr>
        <a:xfrm>
          <a:off x="0" y="0"/>
          <a:ext cx="0" cy="0"/>
          <a:chOff x="0" y="0"/>
          <a:chExt cx="0" cy="0"/>
        </a:xfrm>
      </p:grpSpPr>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idx="1"/>
          </p:nvPr>
        </p:nvSpPr>
        <p:spPr>
          <a:prstGeom prst="rect">
            <a:avLst/>
          </a:prstGeom>
        </p:spPr>
        <p:txBody>
          <a:bodyPr/>
          <a:lstStyle>
            <a:lvl1pPr>
              <a:buFontTx/>
            </a:lvl1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5F5F5"/>
        </a:solidFill>
      </p:bgPr>
    </p:bg>
    <p:spTree>
      <p:nvGrpSpPr>
        <p:cNvPr id="1" name=""/>
        <p:cNvGrpSpPr/>
        <p:nvPr/>
      </p:nvGrpSpPr>
      <p:grpSpPr>
        <a:xfrm>
          <a:off x="0" y="0"/>
          <a:ext cx="0" cy="0"/>
          <a:chOff x="0" y="0"/>
          <a:chExt cx="0" cy="0"/>
        </a:xfrm>
      </p:grpSpPr>
      <p:pic>
        <p:nvPicPr>
          <p:cNvPr id="50"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51" name="Title Text"/>
          <p:cNvSpPr txBox="1"/>
          <p:nvPr>
            <p:ph type="title"/>
          </p:nvPr>
        </p:nvSpPr>
        <p:spPr>
          <a:xfrm>
            <a:off x="4186426" y="3464290"/>
            <a:ext cx="6819901" cy="546101"/>
          </a:xfrm>
          <a:prstGeom prst="rect">
            <a:avLst/>
          </a:prstGeom>
        </p:spPr>
        <p:txBody>
          <a:bodyPr anchor="ctr"/>
          <a:lstStyle>
            <a:lvl1pPr>
              <a:defRPr b="1" cap="small" spc="190" sz="4750">
                <a:latin typeface="+mn-lt"/>
                <a:ea typeface="+mn-ea"/>
                <a:cs typeface="+mn-cs"/>
                <a:sym typeface="Helvetica"/>
              </a:defRPr>
            </a:lvl1pPr>
          </a:lstStyle>
          <a:p>
            <a:pPr/>
            <a:r>
              <a:t>Title Text</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p:spTree>
      <p:nvGrpSpPr>
        <p:cNvPr id="1" name=""/>
        <p:cNvGrpSpPr/>
        <p:nvPr/>
      </p:nvGrpSpPr>
      <p:grpSpPr>
        <a:xfrm>
          <a:off x="0" y="0"/>
          <a:ext cx="0" cy="0"/>
          <a:chOff x="0" y="0"/>
          <a:chExt cx="0" cy="0"/>
        </a:xfrm>
      </p:grpSpPr>
      <p:sp>
        <p:nvSpPr>
          <p:cNvPr id="59" name="Line"/>
          <p:cNvSpPr/>
          <p:nvPr/>
        </p:nvSpPr>
        <p:spPr>
          <a:xfrm flipV="1">
            <a:off x="825500" y="990492"/>
            <a:ext cx="11366500" cy="108"/>
          </a:xfrm>
          <a:prstGeom prst="line">
            <a:avLst/>
          </a:prstGeom>
          <a:ln w="12700">
            <a:solidFill>
              <a:srgbClr val="000000"/>
            </a:solidFill>
          </a:ln>
        </p:spPr>
        <p:txBody>
          <a:bodyPr lIns="0" tIns="0" rIns="0" bIns="0"/>
          <a:lstStyle/>
          <a:p>
            <a:pPr/>
          </a:p>
        </p:txBody>
      </p:sp>
      <p:sp>
        <p:nvSpPr>
          <p:cNvPr id="60" name="Title Text"/>
          <p:cNvSpPr txBox="1"/>
          <p:nvPr>
            <p:ph type="title"/>
          </p:nvPr>
        </p:nvSpPr>
        <p:spPr>
          <a:prstGeom prst="rect">
            <a:avLst/>
          </a:prstGeom>
        </p:spPr>
        <p:txBody>
          <a:bodyPr/>
          <a:lstStyle/>
          <a:p>
            <a:pPr/>
            <a:r>
              <a:t>Title Text</a:t>
            </a:r>
          </a:p>
        </p:txBody>
      </p:sp>
      <p:sp>
        <p:nvSpPr>
          <p:cNvPr id="61" name="Body Level One…"/>
          <p:cNvSpPr txBox="1"/>
          <p:nvPr>
            <p:ph type="body" idx="1"/>
          </p:nvPr>
        </p:nvSpPr>
        <p:spPr>
          <a:prstGeom prst="rect">
            <a:avLst/>
          </a:prstGeom>
        </p:spPr>
        <p:txBody>
          <a:bodyPr/>
          <a:lstStyle>
            <a:lvl1pPr marL="58702">
              <a:defRPr>
                <a:solidFill>
                  <a:srgbClr val="005493"/>
                </a:solidFill>
                <a:uFill>
                  <a:solidFill>
                    <a:srgbClr val="0048AA"/>
                  </a:solidFill>
                </a:uFill>
              </a:defRPr>
            </a:lvl1p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2F2F2"/>
        </a:solidFill>
      </p:bgPr>
    </p:bg>
    <p:spTree>
      <p:nvGrpSpPr>
        <p:cNvPr id="1" name=""/>
        <p:cNvGrpSpPr/>
        <p:nvPr/>
      </p:nvGrpSpPr>
      <p:grpSpPr>
        <a:xfrm>
          <a:off x="0" y="0"/>
          <a:ext cx="0" cy="0"/>
          <a:chOff x="0" y="0"/>
          <a:chExt cx="0" cy="0"/>
        </a:xfrm>
      </p:grpSpPr>
      <p:sp>
        <p:nvSpPr>
          <p:cNvPr id="2" name="Line"/>
          <p:cNvSpPr/>
          <p:nvPr/>
        </p:nvSpPr>
        <p:spPr>
          <a:xfrm flipV="1">
            <a:off x="825500" y="990492"/>
            <a:ext cx="11366500" cy="108"/>
          </a:xfrm>
          <a:prstGeom prst="line">
            <a:avLst/>
          </a:prstGeom>
          <a:ln w="12700">
            <a:solidFill>
              <a:srgbClr val="000000"/>
            </a:solidFill>
          </a:ln>
        </p:spPr>
        <p:txBody>
          <a:bodyPr lIns="0" tIns="0" rIns="0" bIns="0"/>
          <a:lstStyle/>
          <a:p>
            <a:pPr/>
          </a:p>
        </p:txBody>
      </p:sp>
      <p:sp>
        <p:nvSpPr>
          <p:cNvPr id="3" name="Title Text"/>
          <p:cNvSpPr txBox="1"/>
          <p:nvPr>
            <p:ph type="title"/>
          </p:nvPr>
        </p:nvSpPr>
        <p:spPr>
          <a:xfrm>
            <a:off x="812800" y="0"/>
            <a:ext cx="11379200" cy="812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a:r>
              <a:t>Title Text</a:t>
            </a:r>
          </a:p>
        </p:txBody>
      </p:sp>
      <p:sp>
        <p:nvSpPr>
          <p:cNvPr id="4" name="Body Level One…"/>
          <p:cNvSpPr txBox="1"/>
          <p:nvPr>
            <p:ph type="body" idx="1"/>
          </p:nvPr>
        </p:nvSpPr>
        <p:spPr>
          <a:xfrm>
            <a:off x="812800" y="1270000"/>
            <a:ext cx="11379200" cy="81280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635000" indent="-508000">
              <a:buClrTx/>
              <a:buSzPct val="166666"/>
              <a:buFont typeface="ヒラギノ角ゴ ProN W3"/>
              <a:buChar char="・"/>
            </a:lvl2pPr>
            <a:lvl3pPr marL="1003300" indent="-368300">
              <a:buClrTx/>
              <a:buSzPct val="100000"/>
              <a:buFontTx/>
              <a:buChar char="–"/>
            </a:lvl3pPr>
            <a:lvl4pPr marL="1003300" indent="-368300">
              <a:buClrTx/>
              <a:buSzPct val="100000"/>
              <a:buFontTx/>
              <a:buChar char="–"/>
            </a:lvl4pPr>
            <a:lvl5pPr marL="1003300" indent="-368300">
              <a:buClrTx/>
              <a:buSzPct val="100000"/>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629889" y="9382590"/>
            <a:ext cx="283816" cy="279401"/>
          </a:xfrm>
          <a:prstGeom prst="rect">
            <a:avLst/>
          </a:prstGeom>
          <a:ln w="12700">
            <a:miter lim="400000"/>
          </a:ln>
        </p:spPr>
        <p:txBody>
          <a:bodyPr wrap="none" lIns="50800" tIns="50800" rIns="50800" bIns="50800" anchor="ctr">
            <a:spAutoFit/>
          </a:bodyPr>
          <a:lstStyle>
            <a:lvl1pPr algn="ctr" defTabSz="647700">
              <a:defRPr>
                <a:uFill>
                  <a:solidFill>
                    <a:srgbClr val="000000"/>
                  </a:solidFill>
                </a:uFill>
                <a:latin typeface="Lucida Sans Regular"/>
                <a:ea typeface="Lucida Sans Regular"/>
                <a:cs typeface="Lucida Sans Regular"/>
                <a:sym typeface="Lucida Sans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58702" marR="58702" indent="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1pPr>
      <a:lvl2pPr marL="58702" marR="58702" indent="2286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2pPr>
      <a:lvl3pPr marL="58702" marR="58702" indent="4572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3pPr>
      <a:lvl4pPr marL="58702" marR="58702" indent="6858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4pPr>
      <a:lvl5pPr marL="58702" marR="58702" indent="9144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5pPr>
      <a:lvl6pPr marL="58702" marR="58702" indent="11430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6pPr>
      <a:lvl7pPr marL="58702" marR="58702" indent="13716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7pPr>
      <a:lvl8pPr marL="58702" marR="58702" indent="16002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8pPr>
      <a:lvl9pPr marL="58702" marR="58702" indent="1828800" algn="l" defTabSz="1295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j-lt"/>
          <a:ea typeface="+mj-ea"/>
          <a:cs typeface="+mj-cs"/>
          <a:sym typeface="Futura"/>
        </a:defRPr>
      </a:lvl9pPr>
    </p:titleStyle>
    <p:bodyStyle>
      <a:lvl1pPr marL="0" marR="58702" indent="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1pPr>
      <a:lvl2pPr marL="0" marR="58702" indent="127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2pPr>
      <a:lvl3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3pPr>
      <a:lvl4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4pPr>
      <a:lvl5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5pPr>
      <a:lvl6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6pPr>
      <a:lvl7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7pPr>
      <a:lvl8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8pPr>
      <a:lvl9pPr marL="0" marR="58702" indent="635000" algn="l" defTabSz="1295400" rtl="0" latinLnBrk="0">
        <a:lnSpc>
          <a:spcPts val="3900"/>
        </a:lnSpc>
        <a:spcBef>
          <a:spcPts val="0"/>
        </a:spcBef>
        <a:spcAft>
          <a:spcPts val="0"/>
        </a:spcAft>
        <a:buClr>
          <a:srgbClr val="0048AA"/>
        </a:buClr>
        <a:buSzTx/>
        <a:buFont typeface="Lucida Sans Regular"/>
        <a:buNone/>
        <a:tabLst/>
        <a:defRPr b="0" baseline="0" cap="none" i="0" spc="0" strike="noStrike" sz="2400" u="none">
          <a:solidFill>
            <a:srgbClr val="000000"/>
          </a:solidFill>
          <a:uFill>
            <a:solidFill>
              <a:srgbClr val="000000"/>
            </a:solidFill>
          </a:uFill>
          <a:latin typeface="Lucida Sans Regular"/>
          <a:ea typeface="Lucida Sans Regular"/>
          <a:cs typeface="Lucida Sans Regular"/>
          <a:sym typeface="Lucida Sans Regular"/>
        </a:defRPr>
      </a:lvl9pPr>
    </p:bodyStyle>
    <p:otherStyle>
      <a:lvl1pPr marL="0" marR="0" indent="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1pPr>
      <a:lvl2pPr marL="0" marR="0" indent="2286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2pPr>
      <a:lvl3pPr marL="0" marR="0" indent="4572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3pPr>
      <a:lvl4pPr marL="0" marR="0" indent="6858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4pPr>
      <a:lvl5pPr marL="0" marR="0" indent="9144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5pPr>
      <a:lvl6pPr marL="0" marR="0" indent="11430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6pPr>
      <a:lvl7pPr marL="0" marR="0" indent="13716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7pPr>
      <a:lvl8pPr marL="0" marR="0" indent="16002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8pPr>
      <a:lvl9pPr marL="0" marR="0" indent="1828800" algn="ctr" defTabSz="647700" latinLnBrk="0">
        <a:lnSpc>
          <a:spcPct val="100000"/>
        </a:lnSpc>
        <a:spcBef>
          <a:spcPts val="0"/>
        </a:spcBef>
        <a:spcAft>
          <a:spcPts val="0"/>
        </a:spcAft>
        <a:buClrTx/>
        <a:buSzTx/>
        <a:buFontTx/>
        <a:buNone/>
        <a:tabLst/>
        <a:defRPr b="0" baseline="0" cap="none" i="0" spc="0" strike="noStrike" sz="1200" u="none">
          <a:solidFill>
            <a:schemeClr val="tx1"/>
          </a:solidFill>
          <a:uFill>
            <a:solidFill>
              <a:srgbClr val="000000"/>
            </a:solidFill>
          </a:uFill>
          <a:latin typeface="+mn-lt"/>
          <a:ea typeface="+mn-ea"/>
          <a:cs typeface="+mn-cs"/>
          <a:sym typeface="Lucida Sans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mailto:yfan@nchu.edu.tw"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1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1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gif"/><Relationship Id="rId3" Type="http://schemas.openxmlformats.org/officeDocument/2006/relationships/image" Target="../media/image5.g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video" Target="../media/media1.mov"/><Relationship Id="rId5" Type="http://schemas.microsoft.com/office/2007/relationships/media" Target="../media/media1.mov"/><Relationship Id="rId6" Type="http://schemas.openxmlformats.org/officeDocument/2006/relationships/image" Target="../media/image2.png"/><Relationship Id="rId7" Type="http://schemas.openxmlformats.org/officeDocument/2006/relationships/image" Target="../media/image2.gif"/><Relationship Id="rId8" Type="http://schemas.openxmlformats.org/officeDocument/2006/relationships/image" Target="../media/image3.g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7.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 name="endpapers.pdf" descr="endpapers.pdf"/>
          <p:cNvPicPr>
            <a:picLocks noChangeAspect="1"/>
          </p:cNvPicPr>
          <p:nvPr/>
        </p:nvPicPr>
        <p:blipFill>
          <a:blip r:embed="rId3">
            <a:alphaModFix amt="20000"/>
            <a:extLst/>
          </a:blip>
          <a:srcRect l="24870" t="6296" r="16541" b="31489"/>
          <a:stretch>
            <a:fillRect/>
          </a:stretch>
        </p:blipFill>
        <p:spPr>
          <a:xfrm rot="16199962">
            <a:off x="1612900" y="-1612901"/>
            <a:ext cx="9779001" cy="13004801"/>
          </a:xfrm>
          <a:prstGeom prst="rect">
            <a:avLst/>
          </a:prstGeom>
          <a:ln w="12700"/>
        </p:spPr>
      </p:pic>
      <p:sp>
        <p:nvSpPr>
          <p:cNvPr id="72" name="Introduction to Algorithms"/>
          <p:cNvSpPr txBox="1"/>
          <p:nvPr>
            <p:ph type="title"/>
          </p:nvPr>
        </p:nvSpPr>
        <p:spPr>
          <a:xfrm>
            <a:off x="1629351" y="3517780"/>
            <a:ext cx="10008316" cy="1569214"/>
          </a:xfrm>
          <a:prstGeom prst="rect">
            <a:avLst/>
          </a:prstGeom>
        </p:spPr>
        <p:txBody>
          <a:bodyPr/>
          <a:lstStyle>
            <a:lvl1pPr>
              <a:defRPr spc="222" sz="5550"/>
            </a:lvl1pPr>
          </a:lstStyle>
          <a:p>
            <a:pPr/>
            <a:r>
              <a:t>Introduction to Algorithms</a:t>
            </a:r>
          </a:p>
        </p:txBody>
      </p:sp>
      <p:sp>
        <p:nvSpPr>
          <p:cNvPr id="73" name="Yao-Chung Fan…"/>
          <p:cNvSpPr txBox="1"/>
          <p:nvPr/>
        </p:nvSpPr>
        <p:spPr>
          <a:xfrm>
            <a:off x="4706435" y="6719284"/>
            <a:ext cx="3591930"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sz="3300"/>
            </a:pPr>
            <a:r>
              <a:t>Yao-Chung Fan</a:t>
            </a:r>
          </a:p>
          <a:p>
            <a:pPr algn="ctr">
              <a:defRPr sz="3300"/>
            </a:pPr>
            <a:r>
              <a:rPr u="sng">
                <a:hlinkClick r:id="rId4" invalidUrl="" action="" tgtFrame="" tooltip="" history="1" highlightClick="0" endSnd="0"/>
              </a:rPr>
              <a:t>yfan@nchu.edu.tw</a:t>
            </a:r>
          </a:p>
        </p:txBody>
      </p:sp>
      <p:sp>
        <p:nvSpPr>
          <p:cNvPr id="74" name="Lecture 2  Algorithm Analysis…"/>
          <p:cNvSpPr txBox="1"/>
          <p:nvPr/>
        </p:nvSpPr>
        <p:spPr>
          <a:xfrm>
            <a:off x="3912822" y="4965581"/>
            <a:ext cx="6669472" cy="88923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marL="23480" marR="23480" defTabSz="518159">
              <a:defRPr b="1" cap="small" spc="88" sz="2220">
                <a:uFill>
                  <a:solidFill>
                    <a:srgbClr val="000000"/>
                  </a:solidFill>
                </a:uFill>
              </a:defRPr>
            </a:pPr>
            <a:r>
              <a:t>Lecture 2  Algorithm Analysis</a:t>
            </a:r>
          </a:p>
          <a:p>
            <a:pPr marL="23480" marR="23480" defTabSz="518159">
              <a:defRPr b="1" cap="small" spc="88" sz="2220">
                <a:uFill>
                  <a:solidFill>
                    <a:srgbClr val="000000"/>
                  </a:solidFill>
                </a:uFill>
              </a:defRPr>
            </a:pPr>
            <a:r>
              <a:t>Understanding Performance of Your Algorithm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0" name="Mathematical models for running time"/>
          <p:cNvSpPr txBox="1"/>
          <p:nvPr>
            <p:ph type="title"/>
          </p:nvPr>
        </p:nvSpPr>
        <p:spPr>
          <a:prstGeom prst="rect">
            <a:avLst/>
          </a:prstGeom>
        </p:spPr>
        <p:txBody>
          <a:bodyPr/>
          <a:lstStyle/>
          <a:p>
            <a:pPr/>
            <a:r>
              <a:t>Mathematical models for running time</a:t>
            </a:r>
          </a:p>
        </p:txBody>
      </p:sp>
      <p:sp>
        <p:nvSpPr>
          <p:cNvPr id="141" name="In principle, accurate mathematical models are available.…"/>
          <p:cNvSpPr txBox="1"/>
          <p:nvPr>
            <p:ph type="body" idx="1"/>
          </p:nvPr>
        </p:nvSpPr>
        <p:spPr>
          <a:prstGeom prst="rect">
            <a:avLst/>
          </a:prstGeom>
        </p:spPr>
        <p:txBody>
          <a:bodyPr/>
          <a:lstStyle/>
          <a:p>
            <a:pPr indent="127000"/>
            <a:r>
              <a:t>In principle,</a:t>
            </a:r>
            <a:r>
              <a:t> accurate mathematical models are available.</a:t>
            </a:r>
          </a:p>
          <a:p>
            <a:pPr indent="127000"/>
          </a:p>
          <a:p>
            <a:pPr indent="127000"/>
            <a:r>
              <a:t>In practice,</a:t>
            </a:r>
          </a:p>
          <a:p>
            <a:pPr lvl="1" marL="1003300" indent="-368300"/>
            <a:r>
              <a:t>Formulas can be complicated.</a:t>
            </a:r>
          </a:p>
          <a:p>
            <a:pPr lvl="1" marL="1003300" indent="-368300"/>
            <a:r>
              <a:t>Advanced mathematics might be required.</a:t>
            </a:r>
          </a:p>
          <a:p>
            <a:pPr lvl="1" marL="1003300" indent="-368300"/>
            <a:r>
              <a:t>Exact models best left for experts.</a:t>
            </a:r>
          </a:p>
          <a:p>
            <a:pPr indent="127000"/>
          </a:p>
          <a:p>
            <a:pPr indent="127000"/>
          </a:p>
          <a:p>
            <a:pPr indent="127000"/>
          </a:p>
          <a:p>
            <a:pPr indent="127000"/>
          </a:p>
          <a:p>
            <a:pPr indent="127000"/>
          </a:p>
          <a:p>
            <a:pPr indent="127000"/>
          </a:p>
          <a:p>
            <a:pPr indent="127000"/>
          </a:p>
          <a:p>
            <a:pPr indent="127000"/>
          </a:p>
          <a:p>
            <a:pPr indent="127000"/>
          </a:p>
          <a:p>
            <a:pPr indent="127000"/>
            <a:r>
              <a:t>Bottom line.  </a:t>
            </a:r>
            <a:r>
              <a:t>We use</a:t>
            </a:r>
            <a:r>
              <a:t> </a:t>
            </a:r>
            <a:r>
              <a:rPr>
                <a:solidFill>
                  <a:srgbClr val="8D3124"/>
                </a:solidFill>
                <a:uFill>
                  <a:solidFill>
                    <a:srgbClr val="8D3124"/>
                  </a:solidFill>
                </a:uFill>
              </a:rPr>
              <a:t>approximate</a:t>
            </a:r>
            <a:r>
              <a:t> </a:t>
            </a:r>
            <a:r>
              <a:t>models in this </a:t>
            </a:r>
            <a:r>
              <a:t>course:  </a:t>
            </a:r>
            <a:r>
              <a:rPr i="1">
                <a:latin typeface="Times New Roman"/>
                <a:ea typeface="Times New Roman"/>
                <a:cs typeface="Times New Roman"/>
                <a:sym typeface="Times New Roman"/>
              </a:rPr>
              <a:t>T</a:t>
            </a:r>
            <a:r>
              <a:rPr>
                <a:latin typeface="Times New Roman"/>
                <a:ea typeface="Times New Roman"/>
                <a:cs typeface="Times New Roman"/>
                <a:sym typeface="Times New Roman"/>
              </a:rPr>
              <a:t>(</a:t>
            </a:r>
            <a:r>
              <a:rPr i="1">
                <a:latin typeface="Times New Roman"/>
                <a:ea typeface="Times New Roman"/>
                <a:cs typeface="Times New Roman"/>
                <a:sym typeface="Times New Roman"/>
              </a:rPr>
              <a:t>N</a:t>
            </a:r>
            <a:r>
              <a:rPr>
                <a:latin typeface="Times New Roman"/>
                <a:ea typeface="Times New Roman"/>
                <a:cs typeface="Times New Roman"/>
                <a:sym typeface="Times New Roman"/>
              </a:rPr>
              <a:t>)  </a:t>
            </a:r>
            <a:r>
              <a:rPr>
                <a:latin typeface="Symbol"/>
                <a:ea typeface="Symbol"/>
                <a:cs typeface="Symbol"/>
                <a:sym typeface="Symbol"/>
              </a:rPr>
              <a:t>~ </a:t>
            </a:r>
            <a:r>
              <a:rPr>
                <a:latin typeface="Times New Roman"/>
                <a:ea typeface="Times New Roman"/>
                <a:cs typeface="Times New Roman"/>
                <a:sym typeface="Times New Roman"/>
              </a:rPr>
              <a:t> </a:t>
            </a:r>
            <a:r>
              <a:rPr i="1">
                <a:latin typeface="Times New Roman"/>
                <a:ea typeface="Times New Roman"/>
                <a:cs typeface="Times New Roman"/>
                <a:sym typeface="Times New Roman"/>
              </a:rPr>
              <a:t>c</a:t>
            </a:r>
            <a:r>
              <a:rPr>
                <a:latin typeface="Times New Roman"/>
                <a:ea typeface="Times New Roman"/>
                <a:cs typeface="Times New Roman"/>
                <a:sym typeface="Times New Roman"/>
              </a:rPr>
              <a:t>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3</a:t>
            </a:r>
            <a:r>
              <a:t>.</a:t>
            </a:r>
          </a:p>
        </p:txBody>
      </p:sp>
      <p:sp>
        <p:nvSpPr>
          <p:cNvPr id="142" name="TN  =  c1 A  +  c2 B  +  c3 C  +  c4 D  +  c5 E…"/>
          <p:cNvSpPr/>
          <p:nvPr/>
        </p:nvSpPr>
        <p:spPr>
          <a:xfrm>
            <a:off x="1893916" y="5384817"/>
            <a:ext cx="6032501" cy="2794001"/>
          </a:xfrm>
          <a:prstGeom prst="rect">
            <a:avLst/>
          </a:prstGeom>
          <a:solidFill>
            <a:srgbClr val="FFFFFF"/>
          </a:solidFill>
          <a:ln w="12700"/>
          <a:extLst>
            <a:ext uri="{C572A759-6A51-4108-AA02-DFA0A04FC94B}">
              <ma14:wrappingTextBoxFlag xmlns:ma14="http://schemas.microsoft.com/office/mac/drawingml/2011/main" val="1"/>
            </a:ext>
          </a:extLst>
        </p:spPr>
        <p:txBody>
          <a:bodyPr lIns="203200" tIns="203200" rIns="203200" bIns="203200"/>
          <a:lstStyle/>
          <a:p>
            <a:pPr marL="58702" marR="58702" defTabSz="1295400">
              <a:defRPr b="1" sz="2400">
                <a:uFill>
                  <a:solidFill>
                    <a:srgbClr val="606060"/>
                  </a:solidFill>
                </a:uFill>
                <a:latin typeface="Times Roman"/>
                <a:ea typeface="Times Roman"/>
                <a:cs typeface="Times Roman"/>
                <a:sym typeface="Times Roman"/>
              </a:defRPr>
            </a:pPr>
            <a:r>
              <a:rPr i="1"/>
              <a:t>T</a:t>
            </a:r>
            <a:r>
              <a:rPr baseline="-5999" i="1"/>
              <a:t>N</a:t>
            </a:r>
            <a:r>
              <a:t>  =  </a:t>
            </a:r>
            <a:r>
              <a:rPr i="1"/>
              <a:t>c</a:t>
            </a:r>
            <a:r>
              <a:rPr baseline="-5999"/>
              <a:t>1</a:t>
            </a:r>
            <a:r>
              <a:t> </a:t>
            </a:r>
            <a:r>
              <a:rPr i="1"/>
              <a:t>A</a:t>
            </a:r>
            <a:r>
              <a:t>  +  </a:t>
            </a:r>
            <a:r>
              <a:rPr i="1"/>
              <a:t>c</a:t>
            </a:r>
            <a:r>
              <a:rPr baseline="-5999"/>
              <a:t>2</a:t>
            </a:r>
            <a:r>
              <a:t> </a:t>
            </a:r>
            <a:r>
              <a:rPr i="1"/>
              <a:t>B</a:t>
            </a:r>
            <a:r>
              <a:t>  +  </a:t>
            </a:r>
            <a:r>
              <a:rPr i="1"/>
              <a:t>c</a:t>
            </a:r>
            <a:r>
              <a:rPr baseline="-5999"/>
              <a:t>3</a:t>
            </a:r>
            <a:r>
              <a:t> </a:t>
            </a:r>
            <a:r>
              <a:rPr i="1"/>
              <a:t>C</a:t>
            </a:r>
            <a:r>
              <a:t>  +  </a:t>
            </a:r>
            <a:r>
              <a:rPr i="1"/>
              <a:t>c</a:t>
            </a:r>
            <a:r>
              <a:rPr baseline="-5999"/>
              <a:t>4</a:t>
            </a:r>
            <a:r>
              <a:t> </a:t>
            </a:r>
            <a:r>
              <a:rPr i="1"/>
              <a:t>D</a:t>
            </a:r>
            <a:r>
              <a:t>  +  </a:t>
            </a:r>
            <a:r>
              <a:rPr i="1"/>
              <a:t>c</a:t>
            </a:r>
            <a:r>
              <a:rPr baseline="-5999"/>
              <a:t>5</a:t>
            </a:r>
            <a:r>
              <a:t> </a:t>
            </a:r>
            <a:r>
              <a:rPr i="1"/>
              <a:t>E</a:t>
            </a:r>
          </a:p>
          <a:p>
            <a:pPr lvl="1" marL="58702" marR="58702" indent="381000" defTabSz="1295400">
              <a:defRPr b="1" sz="2000">
                <a:uFill>
                  <a:solidFill>
                    <a:srgbClr val="606060"/>
                  </a:solidFill>
                </a:uFill>
              </a:defRPr>
            </a:pPr>
            <a:r>
              <a:rPr i="1">
                <a:latin typeface="Times Roman"/>
                <a:ea typeface="Times Roman"/>
                <a:cs typeface="Times Roman"/>
                <a:sym typeface="Times Roman"/>
              </a:rPr>
              <a:t>A =</a:t>
            </a:r>
            <a:r>
              <a:t> </a:t>
            </a:r>
            <a:r>
              <a:t>array access</a:t>
            </a:r>
            <a:r>
              <a:t> </a:t>
            </a:r>
          </a:p>
          <a:p>
            <a:pPr lvl="1" marL="58702" marR="58702" indent="381000" defTabSz="1295400">
              <a:defRPr b="1" sz="2000">
                <a:uFill>
                  <a:solidFill>
                    <a:srgbClr val="606060"/>
                  </a:solidFill>
                </a:uFill>
              </a:defRPr>
            </a:pPr>
            <a:r>
              <a:rPr i="1">
                <a:latin typeface="Times Roman"/>
                <a:ea typeface="Times Roman"/>
                <a:cs typeface="Times Roman"/>
                <a:sym typeface="Times Roman"/>
              </a:rPr>
              <a:t>B =</a:t>
            </a:r>
            <a:r>
              <a:t> </a:t>
            </a:r>
            <a:r>
              <a:t>integer add</a:t>
            </a:r>
          </a:p>
          <a:p>
            <a:pPr lvl="1" marL="58702" marR="58702" indent="381000" defTabSz="1295400">
              <a:defRPr b="1" sz="2000">
                <a:uFill>
                  <a:solidFill>
                    <a:srgbClr val="606060"/>
                  </a:solidFill>
                </a:uFill>
              </a:defRPr>
            </a:pPr>
            <a:r>
              <a:rPr i="1">
                <a:latin typeface="Times Roman"/>
                <a:ea typeface="Times Roman"/>
                <a:cs typeface="Times Roman"/>
                <a:sym typeface="Times Roman"/>
              </a:rPr>
              <a:t>C =</a:t>
            </a:r>
            <a:r>
              <a:t> </a:t>
            </a:r>
            <a:r>
              <a:t>integer compare</a:t>
            </a:r>
          </a:p>
          <a:p>
            <a:pPr lvl="1" marL="58702" marR="58702" indent="381000" defTabSz="1295400">
              <a:defRPr b="1" sz="2000">
                <a:uFill>
                  <a:solidFill>
                    <a:srgbClr val="606060"/>
                  </a:solidFill>
                </a:uFill>
              </a:defRPr>
            </a:pPr>
            <a:r>
              <a:rPr i="1">
                <a:latin typeface="Times Roman"/>
                <a:ea typeface="Times Roman"/>
                <a:cs typeface="Times Roman"/>
                <a:sym typeface="Times Roman"/>
              </a:rPr>
              <a:t>D =</a:t>
            </a:r>
            <a:r>
              <a:t> </a:t>
            </a:r>
            <a:r>
              <a:t>increment</a:t>
            </a:r>
          </a:p>
          <a:p>
            <a:pPr lvl="1" marL="58702" marR="58702" indent="381000" defTabSz="1295400">
              <a:defRPr b="1" sz="2000">
                <a:uFill>
                  <a:solidFill>
                    <a:srgbClr val="606060"/>
                  </a:solidFill>
                </a:uFill>
              </a:defRPr>
            </a:pPr>
            <a:r>
              <a:rPr i="1">
                <a:latin typeface="Times Roman"/>
                <a:ea typeface="Times Roman"/>
                <a:cs typeface="Times Roman"/>
                <a:sym typeface="Times Roman"/>
              </a:rPr>
              <a:t>E =</a:t>
            </a:r>
            <a:r>
              <a:t> </a:t>
            </a:r>
            <a:r>
              <a:t>variable assignment</a:t>
            </a:r>
          </a:p>
        </p:txBody>
      </p:sp>
      <p:sp>
        <p:nvSpPr>
          <p:cNvPr id="143"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4" name="Line"/>
          <p:cNvSpPr/>
          <p:nvPr/>
        </p:nvSpPr>
        <p:spPr>
          <a:xfrm flipV="1">
            <a:off x="3144852" y="5130800"/>
            <a:ext cx="1148031" cy="399279"/>
          </a:xfrm>
          <a:prstGeom prst="line">
            <a:avLst/>
          </a:prstGeom>
          <a:ln w="25400">
            <a:solidFill>
              <a:srgbClr val="8D3124"/>
            </a:solidFill>
            <a:headEnd type="triangle"/>
          </a:ln>
        </p:spPr>
        <p:txBody>
          <a:bodyPr lIns="0" tIns="0" rIns="0" bIns="0"/>
          <a:lstStyle/>
          <a:p>
            <a:pPr/>
          </a:p>
        </p:txBody>
      </p:sp>
      <p:sp>
        <p:nvSpPr>
          <p:cNvPr id="145" name="Line"/>
          <p:cNvSpPr/>
          <p:nvPr/>
        </p:nvSpPr>
        <p:spPr>
          <a:xfrm flipV="1">
            <a:off x="4132366" y="5130800"/>
            <a:ext cx="362305" cy="399279"/>
          </a:xfrm>
          <a:prstGeom prst="line">
            <a:avLst/>
          </a:prstGeom>
          <a:ln w="25400">
            <a:solidFill>
              <a:srgbClr val="8D3124"/>
            </a:solidFill>
            <a:headEnd type="triangle"/>
          </a:ln>
        </p:spPr>
        <p:txBody>
          <a:bodyPr lIns="0" tIns="0" rIns="0" bIns="0"/>
          <a:lstStyle/>
          <a:p>
            <a:pPr/>
          </a:p>
        </p:txBody>
      </p:sp>
      <p:sp>
        <p:nvSpPr>
          <p:cNvPr id="146" name="Line"/>
          <p:cNvSpPr/>
          <p:nvPr/>
        </p:nvSpPr>
        <p:spPr>
          <a:xfrm flipH="1" flipV="1">
            <a:off x="4826000" y="5130800"/>
            <a:ext cx="172341" cy="399279"/>
          </a:xfrm>
          <a:prstGeom prst="line">
            <a:avLst/>
          </a:prstGeom>
          <a:ln w="25400">
            <a:solidFill>
              <a:srgbClr val="8D3124"/>
            </a:solidFill>
            <a:headEnd type="triangle"/>
          </a:ln>
        </p:spPr>
        <p:txBody>
          <a:bodyPr lIns="0" tIns="0" rIns="0" bIns="0"/>
          <a:lstStyle/>
          <a:p>
            <a:pPr/>
          </a:p>
        </p:txBody>
      </p:sp>
      <p:sp>
        <p:nvSpPr>
          <p:cNvPr id="147" name="Line"/>
          <p:cNvSpPr/>
          <p:nvPr/>
        </p:nvSpPr>
        <p:spPr>
          <a:xfrm flipH="1" flipV="1">
            <a:off x="5130800" y="5118100"/>
            <a:ext cx="931017" cy="396786"/>
          </a:xfrm>
          <a:prstGeom prst="line">
            <a:avLst/>
          </a:prstGeom>
          <a:ln w="25400">
            <a:solidFill>
              <a:srgbClr val="8D3124"/>
            </a:solidFill>
            <a:headEnd type="triangle"/>
          </a:ln>
        </p:spPr>
        <p:txBody>
          <a:bodyPr lIns="0" tIns="0" rIns="0" bIns="0"/>
          <a:lstStyle/>
          <a:p>
            <a:pPr/>
          </a:p>
        </p:txBody>
      </p:sp>
      <p:sp>
        <p:nvSpPr>
          <p:cNvPr id="148" name="Line"/>
          <p:cNvSpPr/>
          <p:nvPr/>
        </p:nvSpPr>
        <p:spPr>
          <a:xfrm flipH="1" flipV="1">
            <a:off x="5905500" y="5130800"/>
            <a:ext cx="1098254" cy="384086"/>
          </a:xfrm>
          <a:prstGeom prst="line">
            <a:avLst/>
          </a:prstGeom>
          <a:ln w="25400">
            <a:solidFill>
              <a:srgbClr val="8D3124"/>
            </a:solidFill>
            <a:headEnd type="triangle"/>
          </a:ln>
        </p:spPr>
        <p:txBody>
          <a:bodyPr lIns="0" tIns="0" rIns="0" bIns="0"/>
          <a:lstStyle/>
          <a:p>
            <a:pPr/>
          </a:p>
        </p:txBody>
      </p:sp>
      <p:sp>
        <p:nvSpPr>
          <p:cNvPr id="149" name="frequencies…"/>
          <p:cNvSpPr txBox="1"/>
          <p:nvPr/>
        </p:nvSpPr>
        <p:spPr>
          <a:xfrm>
            <a:off x="8741300" y="6483367"/>
            <a:ext cx="3479801" cy="704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frequencies</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 (depend on algorithm, input)</a:t>
            </a:r>
          </a:p>
        </p:txBody>
      </p:sp>
      <p:sp>
        <p:nvSpPr>
          <p:cNvPr id="150" name="Line"/>
          <p:cNvSpPr/>
          <p:nvPr/>
        </p:nvSpPr>
        <p:spPr>
          <a:xfrm>
            <a:off x="7543800" y="6070600"/>
            <a:ext cx="921174" cy="451557"/>
          </a:xfrm>
          <a:prstGeom prst="line">
            <a:avLst/>
          </a:prstGeom>
          <a:ln w="25400">
            <a:solidFill>
              <a:srgbClr val="8D3124"/>
            </a:solidFill>
            <a:headEnd type="triangle"/>
          </a:ln>
        </p:spPr>
        <p:txBody>
          <a:bodyPr lIns="0" tIns="0" rIns="0" bIns="0"/>
          <a:lstStyle/>
          <a:p>
            <a:pPr/>
          </a:p>
        </p:txBody>
      </p:sp>
      <p:sp>
        <p:nvSpPr>
          <p:cNvPr id="151" name="Line"/>
          <p:cNvSpPr/>
          <p:nvPr/>
        </p:nvSpPr>
        <p:spPr>
          <a:xfrm>
            <a:off x="7543800" y="6426200"/>
            <a:ext cx="921174" cy="234809"/>
          </a:xfrm>
          <a:prstGeom prst="line">
            <a:avLst/>
          </a:prstGeom>
          <a:ln w="25400">
            <a:solidFill>
              <a:srgbClr val="8D3124"/>
            </a:solidFill>
            <a:headEnd type="triangle"/>
          </a:ln>
        </p:spPr>
        <p:txBody>
          <a:bodyPr lIns="0" tIns="0" rIns="0" bIns="0"/>
          <a:lstStyle/>
          <a:p>
            <a:pPr/>
          </a:p>
        </p:txBody>
      </p:sp>
      <p:sp>
        <p:nvSpPr>
          <p:cNvPr id="152" name="Line"/>
          <p:cNvSpPr/>
          <p:nvPr/>
        </p:nvSpPr>
        <p:spPr>
          <a:xfrm>
            <a:off x="7543800" y="6781800"/>
            <a:ext cx="914400" cy="127"/>
          </a:xfrm>
          <a:prstGeom prst="line">
            <a:avLst/>
          </a:prstGeom>
          <a:ln w="25400">
            <a:solidFill>
              <a:srgbClr val="8D3124"/>
            </a:solidFill>
            <a:headEnd type="triangle"/>
          </a:ln>
        </p:spPr>
        <p:txBody>
          <a:bodyPr lIns="0" tIns="0" rIns="0" bIns="0"/>
          <a:lstStyle/>
          <a:p>
            <a:pPr/>
          </a:p>
        </p:txBody>
      </p:sp>
      <p:sp>
        <p:nvSpPr>
          <p:cNvPr id="153" name="Line"/>
          <p:cNvSpPr/>
          <p:nvPr/>
        </p:nvSpPr>
        <p:spPr>
          <a:xfrm flipV="1">
            <a:off x="7543800" y="6934200"/>
            <a:ext cx="921174" cy="307059"/>
          </a:xfrm>
          <a:prstGeom prst="line">
            <a:avLst/>
          </a:prstGeom>
          <a:ln w="25400">
            <a:solidFill>
              <a:srgbClr val="8D3124"/>
            </a:solidFill>
            <a:headEnd type="triangle"/>
          </a:ln>
        </p:spPr>
        <p:txBody>
          <a:bodyPr lIns="0" tIns="0" rIns="0" bIns="0"/>
          <a:lstStyle/>
          <a:p>
            <a:pPr/>
          </a:p>
        </p:txBody>
      </p:sp>
      <p:sp>
        <p:nvSpPr>
          <p:cNvPr id="154" name="Line"/>
          <p:cNvSpPr/>
          <p:nvPr/>
        </p:nvSpPr>
        <p:spPr>
          <a:xfrm flipV="1">
            <a:off x="7543800" y="7061200"/>
            <a:ext cx="993423" cy="596054"/>
          </a:xfrm>
          <a:prstGeom prst="line">
            <a:avLst/>
          </a:prstGeom>
          <a:ln w="25400">
            <a:solidFill>
              <a:srgbClr val="8D3124"/>
            </a:solidFill>
            <a:headEnd type="triangle"/>
          </a:ln>
        </p:spPr>
        <p:txBody>
          <a:bodyPr lIns="0" tIns="0" rIns="0" bIns="0"/>
          <a:lstStyle/>
          <a:p>
            <a:pPr/>
          </a:p>
        </p:txBody>
      </p:sp>
      <p:pic>
        <p:nvPicPr>
          <p:cNvPr id="155" name="ena0102l.jpg" descr="ena0102l.jpg"/>
          <p:cNvPicPr>
            <a:picLocks noChangeAspect="1"/>
          </p:cNvPicPr>
          <p:nvPr/>
        </p:nvPicPr>
        <p:blipFill>
          <a:blip r:embed="rId2">
            <a:extLst/>
          </a:blip>
          <a:srcRect l="2320" t="1815" r="1532" b="873"/>
          <a:stretch>
            <a:fillRect/>
          </a:stretch>
        </p:blipFill>
        <p:spPr>
          <a:xfrm>
            <a:off x="8552964" y="2870506"/>
            <a:ext cx="769275" cy="1378032"/>
          </a:xfrm>
          <a:custGeom>
            <a:avLst/>
            <a:gdLst/>
            <a:ahLst/>
            <a:cxnLst>
              <a:cxn ang="0">
                <a:pos x="wd2" y="hd2"/>
              </a:cxn>
              <a:cxn ang="5400000">
                <a:pos x="wd2" y="hd2"/>
              </a:cxn>
              <a:cxn ang="10800000">
                <a:pos x="wd2" y="hd2"/>
              </a:cxn>
              <a:cxn ang="16200000">
                <a:pos x="wd2" y="hd2"/>
              </a:cxn>
            </a:cxnLst>
            <a:rect l="0" t="0" r="r" b="b"/>
            <a:pathLst>
              <a:path w="21483" h="21568" fill="norm" stroke="1" extrusionOk="0">
                <a:moveTo>
                  <a:pt x="12261" y="8"/>
                </a:moveTo>
                <a:cubicBezTo>
                  <a:pt x="11963" y="24"/>
                  <a:pt x="11603" y="65"/>
                  <a:pt x="11252" y="126"/>
                </a:cubicBezTo>
                <a:cubicBezTo>
                  <a:pt x="11008" y="169"/>
                  <a:pt x="10463" y="260"/>
                  <a:pt x="10055" y="325"/>
                </a:cubicBezTo>
                <a:cubicBezTo>
                  <a:pt x="8887" y="511"/>
                  <a:pt x="8764" y="540"/>
                  <a:pt x="8825" y="648"/>
                </a:cubicBezTo>
                <a:cubicBezTo>
                  <a:pt x="8855" y="701"/>
                  <a:pt x="8807" y="778"/>
                  <a:pt x="8725" y="816"/>
                </a:cubicBezTo>
                <a:cubicBezTo>
                  <a:pt x="8603" y="872"/>
                  <a:pt x="8529" y="857"/>
                  <a:pt x="8271" y="735"/>
                </a:cubicBezTo>
                <a:cubicBezTo>
                  <a:pt x="8044" y="628"/>
                  <a:pt x="7864" y="593"/>
                  <a:pt x="7628" y="604"/>
                </a:cubicBezTo>
                <a:cubicBezTo>
                  <a:pt x="7449" y="613"/>
                  <a:pt x="7268" y="602"/>
                  <a:pt x="7229" y="580"/>
                </a:cubicBezTo>
                <a:cubicBezTo>
                  <a:pt x="7190" y="558"/>
                  <a:pt x="7068" y="542"/>
                  <a:pt x="6952" y="542"/>
                </a:cubicBezTo>
                <a:cubicBezTo>
                  <a:pt x="6836" y="542"/>
                  <a:pt x="6697" y="518"/>
                  <a:pt x="6642" y="486"/>
                </a:cubicBezTo>
                <a:cubicBezTo>
                  <a:pt x="6572" y="448"/>
                  <a:pt x="6344" y="457"/>
                  <a:pt x="5921" y="517"/>
                </a:cubicBezTo>
                <a:cubicBezTo>
                  <a:pt x="5581" y="566"/>
                  <a:pt x="5276" y="591"/>
                  <a:pt x="5245" y="573"/>
                </a:cubicBezTo>
                <a:cubicBezTo>
                  <a:pt x="5214" y="556"/>
                  <a:pt x="5138" y="560"/>
                  <a:pt x="5079" y="586"/>
                </a:cubicBezTo>
                <a:cubicBezTo>
                  <a:pt x="5019" y="612"/>
                  <a:pt x="4781" y="653"/>
                  <a:pt x="4547" y="673"/>
                </a:cubicBezTo>
                <a:cubicBezTo>
                  <a:pt x="4086" y="712"/>
                  <a:pt x="3039" y="1057"/>
                  <a:pt x="3039" y="1170"/>
                </a:cubicBezTo>
                <a:cubicBezTo>
                  <a:pt x="3039" y="1188"/>
                  <a:pt x="2826" y="1321"/>
                  <a:pt x="2563" y="1468"/>
                </a:cubicBezTo>
                <a:cubicBezTo>
                  <a:pt x="2300" y="1615"/>
                  <a:pt x="2081" y="1771"/>
                  <a:pt x="2075" y="1816"/>
                </a:cubicBezTo>
                <a:cubicBezTo>
                  <a:pt x="2009" y="2294"/>
                  <a:pt x="1937" y="2373"/>
                  <a:pt x="1421" y="2518"/>
                </a:cubicBezTo>
                <a:cubicBezTo>
                  <a:pt x="860" y="2675"/>
                  <a:pt x="468" y="2852"/>
                  <a:pt x="468" y="2952"/>
                </a:cubicBezTo>
                <a:cubicBezTo>
                  <a:pt x="468" y="2989"/>
                  <a:pt x="382" y="3078"/>
                  <a:pt x="280" y="3151"/>
                </a:cubicBezTo>
                <a:cubicBezTo>
                  <a:pt x="59" y="3308"/>
                  <a:pt x="-96" y="3945"/>
                  <a:pt x="69" y="4002"/>
                </a:cubicBezTo>
                <a:cubicBezTo>
                  <a:pt x="128" y="4023"/>
                  <a:pt x="169" y="4103"/>
                  <a:pt x="169" y="4182"/>
                </a:cubicBezTo>
                <a:cubicBezTo>
                  <a:pt x="169" y="4378"/>
                  <a:pt x="492" y="4757"/>
                  <a:pt x="634" y="4729"/>
                </a:cubicBezTo>
                <a:cubicBezTo>
                  <a:pt x="697" y="4716"/>
                  <a:pt x="938" y="4803"/>
                  <a:pt x="1166" y="4921"/>
                </a:cubicBezTo>
                <a:lnTo>
                  <a:pt x="1576" y="5133"/>
                </a:lnTo>
                <a:lnTo>
                  <a:pt x="1388" y="5269"/>
                </a:lnTo>
                <a:cubicBezTo>
                  <a:pt x="872" y="5637"/>
                  <a:pt x="1626" y="6436"/>
                  <a:pt x="2419" y="6362"/>
                </a:cubicBezTo>
                <a:cubicBezTo>
                  <a:pt x="2486" y="6356"/>
                  <a:pt x="2680" y="6408"/>
                  <a:pt x="2840" y="6474"/>
                </a:cubicBezTo>
                <a:cubicBezTo>
                  <a:pt x="3073" y="6571"/>
                  <a:pt x="3210" y="6590"/>
                  <a:pt x="3527" y="6561"/>
                </a:cubicBezTo>
                <a:cubicBezTo>
                  <a:pt x="3749" y="6541"/>
                  <a:pt x="3949" y="6550"/>
                  <a:pt x="3982" y="6580"/>
                </a:cubicBezTo>
                <a:cubicBezTo>
                  <a:pt x="4019" y="6614"/>
                  <a:pt x="4127" y="6609"/>
                  <a:pt x="4292" y="6574"/>
                </a:cubicBezTo>
                <a:cubicBezTo>
                  <a:pt x="4499" y="6530"/>
                  <a:pt x="4591" y="6539"/>
                  <a:pt x="4757" y="6623"/>
                </a:cubicBezTo>
                <a:cubicBezTo>
                  <a:pt x="5076" y="6784"/>
                  <a:pt x="5631" y="6920"/>
                  <a:pt x="5832" y="6884"/>
                </a:cubicBezTo>
                <a:cubicBezTo>
                  <a:pt x="6129" y="6832"/>
                  <a:pt x="6163" y="7010"/>
                  <a:pt x="5910" y="7269"/>
                </a:cubicBezTo>
                <a:cubicBezTo>
                  <a:pt x="5774" y="7409"/>
                  <a:pt x="5700" y="7552"/>
                  <a:pt x="5733" y="7623"/>
                </a:cubicBezTo>
                <a:cubicBezTo>
                  <a:pt x="5776" y="7716"/>
                  <a:pt x="5658" y="7820"/>
                  <a:pt x="5179" y="8089"/>
                </a:cubicBezTo>
                <a:cubicBezTo>
                  <a:pt x="4290" y="8588"/>
                  <a:pt x="3585" y="8941"/>
                  <a:pt x="3250" y="9052"/>
                </a:cubicBezTo>
                <a:cubicBezTo>
                  <a:pt x="3089" y="9105"/>
                  <a:pt x="2909" y="9204"/>
                  <a:pt x="2851" y="9276"/>
                </a:cubicBezTo>
                <a:cubicBezTo>
                  <a:pt x="2771" y="9374"/>
                  <a:pt x="2664" y="9406"/>
                  <a:pt x="2408" y="9406"/>
                </a:cubicBezTo>
                <a:cubicBezTo>
                  <a:pt x="2223" y="9406"/>
                  <a:pt x="2019" y="9443"/>
                  <a:pt x="1953" y="9487"/>
                </a:cubicBezTo>
                <a:cubicBezTo>
                  <a:pt x="1749" y="9625"/>
                  <a:pt x="1556" y="10068"/>
                  <a:pt x="1654" y="10170"/>
                </a:cubicBezTo>
                <a:cubicBezTo>
                  <a:pt x="1768" y="10289"/>
                  <a:pt x="1953" y="10744"/>
                  <a:pt x="1953" y="10903"/>
                </a:cubicBezTo>
                <a:cubicBezTo>
                  <a:pt x="1953" y="10970"/>
                  <a:pt x="2037" y="11132"/>
                  <a:pt x="2142" y="11257"/>
                </a:cubicBezTo>
                <a:cubicBezTo>
                  <a:pt x="2246" y="11382"/>
                  <a:pt x="2357" y="11528"/>
                  <a:pt x="2386" y="11580"/>
                </a:cubicBezTo>
                <a:cubicBezTo>
                  <a:pt x="2526" y="11832"/>
                  <a:pt x="3746" y="11952"/>
                  <a:pt x="4137" y="11754"/>
                </a:cubicBezTo>
                <a:cubicBezTo>
                  <a:pt x="4324" y="11659"/>
                  <a:pt x="4318" y="11387"/>
                  <a:pt x="4126" y="11071"/>
                </a:cubicBezTo>
                <a:cubicBezTo>
                  <a:pt x="4061" y="10964"/>
                  <a:pt x="3992" y="10821"/>
                  <a:pt x="3970" y="10760"/>
                </a:cubicBezTo>
                <a:cubicBezTo>
                  <a:pt x="3862" y="10448"/>
                  <a:pt x="3879" y="10441"/>
                  <a:pt x="4248" y="10381"/>
                </a:cubicBezTo>
                <a:cubicBezTo>
                  <a:pt x="4446" y="10349"/>
                  <a:pt x="4690" y="10281"/>
                  <a:pt x="4791" y="10232"/>
                </a:cubicBezTo>
                <a:cubicBezTo>
                  <a:pt x="4891" y="10184"/>
                  <a:pt x="5141" y="10089"/>
                  <a:pt x="5345" y="10021"/>
                </a:cubicBezTo>
                <a:cubicBezTo>
                  <a:pt x="5549" y="9953"/>
                  <a:pt x="5711" y="9862"/>
                  <a:pt x="5711" y="9822"/>
                </a:cubicBezTo>
                <a:cubicBezTo>
                  <a:pt x="5711" y="9708"/>
                  <a:pt x="6521" y="9286"/>
                  <a:pt x="6675" y="9319"/>
                </a:cubicBezTo>
                <a:cubicBezTo>
                  <a:pt x="6750" y="9335"/>
                  <a:pt x="6781" y="9327"/>
                  <a:pt x="6752" y="9300"/>
                </a:cubicBezTo>
                <a:cubicBezTo>
                  <a:pt x="6724" y="9274"/>
                  <a:pt x="6798" y="9207"/>
                  <a:pt x="6908" y="9151"/>
                </a:cubicBezTo>
                <a:cubicBezTo>
                  <a:pt x="7017" y="9096"/>
                  <a:pt x="7080" y="9019"/>
                  <a:pt x="7052" y="8977"/>
                </a:cubicBezTo>
                <a:cubicBezTo>
                  <a:pt x="6981" y="8875"/>
                  <a:pt x="7244" y="8540"/>
                  <a:pt x="7517" y="8381"/>
                </a:cubicBezTo>
                <a:cubicBezTo>
                  <a:pt x="7720" y="8263"/>
                  <a:pt x="7750" y="8259"/>
                  <a:pt x="7905" y="8338"/>
                </a:cubicBezTo>
                <a:cubicBezTo>
                  <a:pt x="8065" y="8419"/>
                  <a:pt x="8055" y="8434"/>
                  <a:pt x="7828" y="8686"/>
                </a:cubicBezTo>
                <a:cubicBezTo>
                  <a:pt x="7694" y="8833"/>
                  <a:pt x="7620" y="8990"/>
                  <a:pt x="7650" y="9033"/>
                </a:cubicBezTo>
                <a:cubicBezTo>
                  <a:pt x="7680" y="9077"/>
                  <a:pt x="7542" y="9276"/>
                  <a:pt x="7351" y="9474"/>
                </a:cubicBezTo>
                <a:cubicBezTo>
                  <a:pt x="7160" y="9673"/>
                  <a:pt x="7025" y="9845"/>
                  <a:pt x="7052" y="9860"/>
                </a:cubicBezTo>
                <a:cubicBezTo>
                  <a:pt x="7078" y="9874"/>
                  <a:pt x="6950" y="10041"/>
                  <a:pt x="6764" y="10226"/>
                </a:cubicBezTo>
                <a:cubicBezTo>
                  <a:pt x="6577" y="10411"/>
                  <a:pt x="6393" y="10667"/>
                  <a:pt x="6353" y="10797"/>
                </a:cubicBezTo>
                <a:cubicBezTo>
                  <a:pt x="6314" y="10928"/>
                  <a:pt x="6244" y="11074"/>
                  <a:pt x="6198" y="11120"/>
                </a:cubicBezTo>
                <a:cubicBezTo>
                  <a:pt x="5927" y="11399"/>
                  <a:pt x="5711" y="11718"/>
                  <a:pt x="5711" y="11841"/>
                </a:cubicBezTo>
                <a:cubicBezTo>
                  <a:pt x="5710" y="11919"/>
                  <a:pt x="5620" y="12064"/>
                  <a:pt x="5511" y="12164"/>
                </a:cubicBezTo>
                <a:cubicBezTo>
                  <a:pt x="5403" y="12264"/>
                  <a:pt x="5312" y="12410"/>
                  <a:pt x="5312" y="12487"/>
                </a:cubicBezTo>
                <a:cubicBezTo>
                  <a:pt x="5312" y="12635"/>
                  <a:pt x="4992" y="13031"/>
                  <a:pt x="4824" y="13089"/>
                </a:cubicBezTo>
                <a:cubicBezTo>
                  <a:pt x="4769" y="13109"/>
                  <a:pt x="4724" y="13207"/>
                  <a:pt x="4724" y="13307"/>
                </a:cubicBezTo>
                <a:cubicBezTo>
                  <a:pt x="4724" y="13494"/>
                  <a:pt x="4538" y="13754"/>
                  <a:pt x="4214" y="14015"/>
                </a:cubicBezTo>
                <a:cubicBezTo>
                  <a:pt x="4114" y="14096"/>
                  <a:pt x="3995" y="14284"/>
                  <a:pt x="3959" y="14431"/>
                </a:cubicBezTo>
                <a:cubicBezTo>
                  <a:pt x="3923" y="14578"/>
                  <a:pt x="3775" y="14835"/>
                  <a:pt x="3627" y="15003"/>
                </a:cubicBezTo>
                <a:cubicBezTo>
                  <a:pt x="3168" y="15523"/>
                  <a:pt x="3007" y="15748"/>
                  <a:pt x="3028" y="15847"/>
                </a:cubicBezTo>
                <a:cubicBezTo>
                  <a:pt x="3040" y="15900"/>
                  <a:pt x="2980" y="16032"/>
                  <a:pt x="2895" y="16139"/>
                </a:cubicBezTo>
                <a:cubicBezTo>
                  <a:pt x="2811" y="16247"/>
                  <a:pt x="2678" y="16415"/>
                  <a:pt x="2596" y="16518"/>
                </a:cubicBezTo>
                <a:cubicBezTo>
                  <a:pt x="2515" y="16622"/>
                  <a:pt x="2453" y="16770"/>
                  <a:pt x="2452" y="16841"/>
                </a:cubicBezTo>
                <a:cubicBezTo>
                  <a:pt x="2452" y="16913"/>
                  <a:pt x="2305" y="17108"/>
                  <a:pt x="2131" y="17276"/>
                </a:cubicBezTo>
                <a:cubicBezTo>
                  <a:pt x="1739" y="17652"/>
                  <a:pt x="1549" y="17931"/>
                  <a:pt x="1665" y="17972"/>
                </a:cubicBezTo>
                <a:cubicBezTo>
                  <a:pt x="1820" y="18025"/>
                  <a:pt x="1762" y="18140"/>
                  <a:pt x="1399" y="18500"/>
                </a:cubicBezTo>
                <a:cubicBezTo>
                  <a:pt x="1204" y="18693"/>
                  <a:pt x="1017" y="18940"/>
                  <a:pt x="989" y="19046"/>
                </a:cubicBezTo>
                <a:cubicBezTo>
                  <a:pt x="961" y="19153"/>
                  <a:pt x="866" y="19376"/>
                  <a:pt x="767" y="19543"/>
                </a:cubicBezTo>
                <a:cubicBezTo>
                  <a:pt x="473" y="20041"/>
                  <a:pt x="443" y="20344"/>
                  <a:pt x="679" y="20512"/>
                </a:cubicBezTo>
                <a:cubicBezTo>
                  <a:pt x="789" y="20591"/>
                  <a:pt x="849" y="20683"/>
                  <a:pt x="812" y="20717"/>
                </a:cubicBezTo>
                <a:cubicBezTo>
                  <a:pt x="767" y="20758"/>
                  <a:pt x="801" y="20764"/>
                  <a:pt x="922" y="20742"/>
                </a:cubicBezTo>
                <a:cubicBezTo>
                  <a:pt x="1185" y="20695"/>
                  <a:pt x="2045" y="20682"/>
                  <a:pt x="2120" y="20723"/>
                </a:cubicBezTo>
                <a:cubicBezTo>
                  <a:pt x="2154" y="20743"/>
                  <a:pt x="2259" y="20736"/>
                  <a:pt x="2363" y="20705"/>
                </a:cubicBezTo>
                <a:cubicBezTo>
                  <a:pt x="2468" y="20673"/>
                  <a:pt x="2835" y="20635"/>
                  <a:pt x="3172" y="20624"/>
                </a:cubicBezTo>
                <a:cubicBezTo>
                  <a:pt x="3510" y="20613"/>
                  <a:pt x="3856" y="20588"/>
                  <a:pt x="3948" y="20568"/>
                </a:cubicBezTo>
                <a:cubicBezTo>
                  <a:pt x="4193" y="20515"/>
                  <a:pt x="4368" y="20590"/>
                  <a:pt x="4225" y="20686"/>
                </a:cubicBezTo>
                <a:cubicBezTo>
                  <a:pt x="4163" y="20728"/>
                  <a:pt x="4134" y="20790"/>
                  <a:pt x="4159" y="20829"/>
                </a:cubicBezTo>
                <a:cubicBezTo>
                  <a:pt x="4184" y="20868"/>
                  <a:pt x="4132" y="20971"/>
                  <a:pt x="4048" y="21053"/>
                </a:cubicBezTo>
                <a:cubicBezTo>
                  <a:pt x="3910" y="21187"/>
                  <a:pt x="3915" y="21212"/>
                  <a:pt x="4070" y="21345"/>
                </a:cubicBezTo>
                <a:cubicBezTo>
                  <a:pt x="4164" y="21425"/>
                  <a:pt x="4339" y="21512"/>
                  <a:pt x="4458" y="21537"/>
                </a:cubicBezTo>
                <a:cubicBezTo>
                  <a:pt x="4721" y="21592"/>
                  <a:pt x="5499" y="21573"/>
                  <a:pt x="6497" y="21487"/>
                </a:cubicBezTo>
                <a:cubicBezTo>
                  <a:pt x="6905" y="21453"/>
                  <a:pt x="7529" y="21403"/>
                  <a:pt x="7883" y="21376"/>
                </a:cubicBezTo>
                <a:cubicBezTo>
                  <a:pt x="8236" y="21348"/>
                  <a:pt x="8770" y="21298"/>
                  <a:pt x="9069" y="21264"/>
                </a:cubicBezTo>
                <a:cubicBezTo>
                  <a:pt x="9368" y="21230"/>
                  <a:pt x="9884" y="21190"/>
                  <a:pt x="10210" y="21183"/>
                </a:cubicBezTo>
                <a:cubicBezTo>
                  <a:pt x="11562" y="21153"/>
                  <a:pt x="12943" y="21074"/>
                  <a:pt x="12815" y="21034"/>
                </a:cubicBezTo>
                <a:cubicBezTo>
                  <a:pt x="12676" y="20990"/>
                  <a:pt x="11576" y="20952"/>
                  <a:pt x="11396" y="20984"/>
                </a:cubicBezTo>
                <a:cubicBezTo>
                  <a:pt x="11271" y="21007"/>
                  <a:pt x="10752" y="20943"/>
                  <a:pt x="10521" y="20872"/>
                </a:cubicBezTo>
                <a:cubicBezTo>
                  <a:pt x="10423" y="20843"/>
                  <a:pt x="10316" y="20828"/>
                  <a:pt x="10277" y="20841"/>
                </a:cubicBezTo>
                <a:cubicBezTo>
                  <a:pt x="10160" y="20882"/>
                  <a:pt x="8723" y="20672"/>
                  <a:pt x="8747" y="20618"/>
                </a:cubicBezTo>
                <a:cubicBezTo>
                  <a:pt x="8760" y="20590"/>
                  <a:pt x="8941" y="20564"/>
                  <a:pt x="9146" y="20556"/>
                </a:cubicBezTo>
                <a:cubicBezTo>
                  <a:pt x="9352" y="20547"/>
                  <a:pt x="9603" y="20515"/>
                  <a:pt x="9712" y="20487"/>
                </a:cubicBezTo>
                <a:cubicBezTo>
                  <a:pt x="9936" y="20431"/>
                  <a:pt x="10640" y="20368"/>
                  <a:pt x="11119" y="20357"/>
                </a:cubicBezTo>
                <a:cubicBezTo>
                  <a:pt x="11296" y="20353"/>
                  <a:pt x="11441" y="20328"/>
                  <a:pt x="11441" y="20301"/>
                </a:cubicBezTo>
                <a:cubicBezTo>
                  <a:pt x="11441" y="20273"/>
                  <a:pt x="11113" y="20266"/>
                  <a:pt x="10676" y="20289"/>
                </a:cubicBezTo>
                <a:cubicBezTo>
                  <a:pt x="10255" y="20310"/>
                  <a:pt x="9287" y="20324"/>
                  <a:pt x="8526" y="20320"/>
                </a:cubicBezTo>
                <a:cubicBezTo>
                  <a:pt x="6688" y="20309"/>
                  <a:pt x="6521" y="20236"/>
                  <a:pt x="7052" y="19649"/>
                </a:cubicBezTo>
                <a:cubicBezTo>
                  <a:pt x="7200" y="19485"/>
                  <a:pt x="7288" y="19309"/>
                  <a:pt x="7262" y="19233"/>
                </a:cubicBezTo>
                <a:cubicBezTo>
                  <a:pt x="7238" y="19160"/>
                  <a:pt x="7264" y="19083"/>
                  <a:pt x="7318" y="19065"/>
                </a:cubicBezTo>
                <a:cubicBezTo>
                  <a:pt x="7371" y="19046"/>
                  <a:pt x="7500" y="18926"/>
                  <a:pt x="7606" y="18792"/>
                </a:cubicBezTo>
                <a:cubicBezTo>
                  <a:pt x="7712" y="18658"/>
                  <a:pt x="7830" y="18560"/>
                  <a:pt x="7872" y="18574"/>
                </a:cubicBezTo>
                <a:cubicBezTo>
                  <a:pt x="7914" y="18589"/>
                  <a:pt x="7947" y="18507"/>
                  <a:pt x="7938" y="18394"/>
                </a:cubicBezTo>
                <a:cubicBezTo>
                  <a:pt x="7930" y="18281"/>
                  <a:pt x="7985" y="18123"/>
                  <a:pt x="8071" y="18046"/>
                </a:cubicBezTo>
                <a:cubicBezTo>
                  <a:pt x="8157" y="17970"/>
                  <a:pt x="8287" y="17859"/>
                  <a:pt x="8348" y="17798"/>
                </a:cubicBezTo>
                <a:cubicBezTo>
                  <a:pt x="8410" y="17737"/>
                  <a:pt x="8526" y="17696"/>
                  <a:pt x="8614" y="17705"/>
                </a:cubicBezTo>
                <a:cubicBezTo>
                  <a:pt x="8791" y="17723"/>
                  <a:pt x="8835" y="17575"/>
                  <a:pt x="8670" y="17518"/>
                </a:cubicBezTo>
                <a:cubicBezTo>
                  <a:pt x="8609" y="17497"/>
                  <a:pt x="8598" y="17456"/>
                  <a:pt x="8648" y="17419"/>
                </a:cubicBezTo>
                <a:cubicBezTo>
                  <a:pt x="8695" y="17384"/>
                  <a:pt x="8754" y="17255"/>
                  <a:pt x="8770" y="17133"/>
                </a:cubicBezTo>
                <a:cubicBezTo>
                  <a:pt x="8801" y="16883"/>
                  <a:pt x="8919" y="16768"/>
                  <a:pt x="9113" y="16810"/>
                </a:cubicBezTo>
                <a:cubicBezTo>
                  <a:pt x="9185" y="16826"/>
                  <a:pt x="9282" y="16804"/>
                  <a:pt x="9324" y="16767"/>
                </a:cubicBezTo>
                <a:cubicBezTo>
                  <a:pt x="9376" y="16719"/>
                  <a:pt x="9347" y="16712"/>
                  <a:pt x="9235" y="16736"/>
                </a:cubicBezTo>
                <a:cubicBezTo>
                  <a:pt x="9146" y="16755"/>
                  <a:pt x="9052" y="16748"/>
                  <a:pt x="9025" y="16723"/>
                </a:cubicBezTo>
                <a:cubicBezTo>
                  <a:pt x="8955" y="16660"/>
                  <a:pt x="9361" y="16212"/>
                  <a:pt x="9457" y="16245"/>
                </a:cubicBezTo>
                <a:cubicBezTo>
                  <a:pt x="9549" y="16277"/>
                  <a:pt x="9530" y="16124"/>
                  <a:pt x="9424" y="15984"/>
                </a:cubicBezTo>
                <a:cubicBezTo>
                  <a:pt x="9373" y="15918"/>
                  <a:pt x="9433" y="15813"/>
                  <a:pt x="9612" y="15661"/>
                </a:cubicBezTo>
                <a:cubicBezTo>
                  <a:pt x="9758" y="15537"/>
                  <a:pt x="9850" y="15403"/>
                  <a:pt x="9823" y="15363"/>
                </a:cubicBezTo>
                <a:cubicBezTo>
                  <a:pt x="9761" y="15273"/>
                  <a:pt x="10164" y="15061"/>
                  <a:pt x="10332" y="15096"/>
                </a:cubicBezTo>
                <a:cubicBezTo>
                  <a:pt x="10423" y="15114"/>
                  <a:pt x="10436" y="15085"/>
                  <a:pt x="10377" y="14990"/>
                </a:cubicBezTo>
                <a:cubicBezTo>
                  <a:pt x="10203" y="14712"/>
                  <a:pt x="10320" y="14400"/>
                  <a:pt x="10720" y="14071"/>
                </a:cubicBezTo>
                <a:cubicBezTo>
                  <a:pt x="10898" y="13925"/>
                  <a:pt x="10955" y="13816"/>
                  <a:pt x="10920" y="13692"/>
                </a:cubicBezTo>
                <a:cubicBezTo>
                  <a:pt x="10850" y="13447"/>
                  <a:pt x="11047" y="13259"/>
                  <a:pt x="11385" y="13245"/>
                </a:cubicBezTo>
                <a:cubicBezTo>
                  <a:pt x="11538" y="13238"/>
                  <a:pt x="11722" y="13204"/>
                  <a:pt x="11795" y="13170"/>
                </a:cubicBezTo>
                <a:cubicBezTo>
                  <a:pt x="11928" y="13108"/>
                  <a:pt x="12187" y="13154"/>
                  <a:pt x="12505" y="13294"/>
                </a:cubicBezTo>
                <a:cubicBezTo>
                  <a:pt x="12673" y="13369"/>
                  <a:pt x="12482" y="13562"/>
                  <a:pt x="12239" y="13562"/>
                </a:cubicBezTo>
                <a:cubicBezTo>
                  <a:pt x="12051" y="13562"/>
                  <a:pt x="12026" y="13642"/>
                  <a:pt x="12172" y="13773"/>
                </a:cubicBezTo>
                <a:cubicBezTo>
                  <a:pt x="12234" y="13828"/>
                  <a:pt x="12327" y="13814"/>
                  <a:pt x="12582" y="13704"/>
                </a:cubicBezTo>
                <a:cubicBezTo>
                  <a:pt x="12778" y="13621"/>
                  <a:pt x="12945" y="13585"/>
                  <a:pt x="12981" y="13617"/>
                </a:cubicBezTo>
                <a:cubicBezTo>
                  <a:pt x="13015" y="13648"/>
                  <a:pt x="13086" y="13673"/>
                  <a:pt x="13148" y="13673"/>
                </a:cubicBezTo>
                <a:cubicBezTo>
                  <a:pt x="13209" y="13673"/>
                  <a:pt x="13143" y="13600"/>
                  <a:pt x="12992" y="13512"/>
                </a:cubicBezTo>
                <a:cubicBezTo>
                  <a:pt x="12842" y="13424"/>
                  <a:pt x="12754" y="13337"/>
                  <a:pt x="12804" y="13319"/>
                </a:cubicBezTo>
                <a:cubicBezTo>
                  <a:pt x="12921" y="13279"/>
                  <a:pt x="12939" y="12961"/>
                  <a:pt x="12826" y="12922"/>
                </a:cubicBezTo>
                <a:cubicBezTo>
                  <a:pt x="12779" y="12906"/>
                  <a:pt x="12718" y="12920"/>
                  <a:pt x="12682" y="12953"/>
                </a:cubicBezTo>
                <a:cubicBezTo>
                  <a:pt x="12597" y="13030"/>
                  <a:pt x="12339" y="12912"/>
                  <a:pt x="12339" y="12798"/>
                </a:cubicBezTo>
                <a:cubicBezTo>
                  <a:pt x="12339" y="12736"/>
                  <a:pt x="12265" y="12727"/>
                  <a:pt x="12072" y="12754"/>
                </a:cubicBezTo>
                <a:cubicBezTo>
                  <a:pt x="11897" y="12779"/>
                  <a:pt x="11764" y="12761"/>
                  <a:pt x="11640" y="12698"/>
                </a:cubicBezTo>
                <a:cubicBezTo>
                  <a:pt x="11464" y="12609"/>
                  <a:pt x="11460" y="12594"/>
                  <a:pt x="11707" y="12319"/>
                </a:cubicBezTo>
                <a:cubicBezTo>
                  <a:pt x="11847" y="12163"/>
                  <a:pt x="12007" y="12009"/>
                  <a:pt x="12061" y="11971"/>
                </a:cubicBezTo>
                <a:cubicBezTo>
                  <a:pt x="12115" y="11934"/>
                  <a:pt x="12163" y="11790"/>
                  <a:pt x="12172" y="11655"/>
                </a:cubicBezTo>
                <a:cubicBezTo>
                  <a:pt x="12183" y="11503"/>
                  <a:pt x="12269" y="11365"/>
                  <a:pt x="12383" y="11294"/>
                </a:cubicBezTo>
                <a:cubicBezTo>
                  <a:pt x="12484" y="11231"/>
                  <a:pt x="12527" y="11176"/>
                  <a:pt x="12483" y="11176"/>
                </a:cubicBezTo>
                <a:cubicBezTo>
                  <a:pt x="12439" y="11176"/>
                  <a:pt x="12472" y="11132"/>
                  <a:pt x="12560" y="11077"/>
                </a:cubicBezTo>
                <a:cubicBezTo>
                  <a:pt x="12648" y="11022"/>
                  <a:pt x="12747" y="10894"/>
                  <a:pt x="12771" y="10785"/>
                </a:cubicBezTo>
                <a:cubicBezTo>
                  <a:pt x="12795" y="10676"/>
                  <a:pt x="12850" y="10538"/>
                  <a:pt x="12904" y="10481"/>
                </a:cubicBezTo>
                <a:cubicBezTo>
                  <a:pt x="13174" y="10192"/>
                  <a:pt x="13337" y="9903"/>
                  <a:pt x="13281" y="9804"/>
                </a:cubicBezTo>
                <a:cubicBezTo>
                  <a:pt x="13214" y="9685"/>
                  <a:pt x="13354" y="9473"/>
                  <a:pt x="13646" y="9232"/>
                </a:cubicBezTo>
                <a:cubicBezTo>
                  <a:pt x="13745" y="9150"/>
                  <a:pt x="13811" y="9007"/>
                  <a:pt x="13802" y="8922"/>
                </a:cubicBezTo>
                <a:cubicBezTo>
                  <a:pt x="13791" y="8830"/>
                  <a:pt x="13963" y="8576"/>
                  <a:pt x="14212" y="8307"/>
                </a:cubicBezTo>
                <a:cubicBezTo>
                  <a:pt x="14512" y="7981"/>
                  <a:pt x="14608" y="7833"/>
                  <a:pt x="14533" y="7791"/>
                </a:cubicBezTo>
                <a:cubicBezTo>
                  <a:pt x="14473" y="7757"/>
                  <a:pt x="14454" y="7693"/>
                  <a:pt x="14500" y="7642"/>
                </a:cubicBezTo>
                <a:cubicBezTo>
                  <a:pt x="14543" y="7593"/>
                  <a:pt x="14653" y="7438"/>
                  <a:pt x="14733" y="7300"/>
                </a:cubicBezTo>
                <a:lnTo>
                  <a:pt x="14877" y="7052"/>
                </a:lnTo>
                <a:lnTo>
                  <a:pt x="15708" y="7021"/>
                </a:lnTo>
                <a:cubicBezTo>
                  <a:pt x="16248" y="7003"/>
                  <a:pt x="16835" y="6937"/>
                  <a:pt x="17381" y="6835"/>
                </a:cubicBezTo>
                <a:cubicBezTo>
                  <a:pt x="17844" y="6747"/>
                  <a:pt x="18378" y="6655"/>
                  <a:pt x="18567" y="6623"/>
                </a:cubicBezTo>
                <a:cubicBezTo>
                  <a:pt x="18757" y="6592"/>
                  <a:pt x="19105" y="6463"/>
                  <a:pt x="19343" y="6338"/>
                </a:cubicBezTo>
                <a:cubicBezTo>
                  <a:pt x="19582" y="6213"/>
                  <a:pt x="19885" y="6053"/>
                  <a:pt x="20019" y="5984"/>
                </a:cubicBezTo>
                <a:cubicBezTo>
                  <a:pt x="20229" y="5874"/>
                  <a:pt x="20259" y="5816"/>
                  <a:pt x="20230" y="5567"/>
                </a:cubicBezTo>
                <a:cubicBezTo>
                  <a:pt x="20207" y="5366"/>
                  <a:pt x="20232" y="5274"/>
                  <a:pt x="20319" y="5269"/>
                </a:cubicBezTo>
                <a:cubicBezTo>
                  <a:pt x="20387" y="5265"/>
                  <a:pt x="20477" y="5258"/>
                  <a:pt x="20518" y="5251"/>
                </a:cubicBezTo>
                <a:cubicBezTo>
                  <a:pt x="20559" y="5243"/>
                  <a:pt x="20619" y="5236"/>
                  <a:pt x="20651" y="5238"/>
                </a:cubicBezTo>
                <a:cubicBezTo>
                  <a:pt x="20684" y="5240"/>
                  <a:pt x="20858" y="5174"/>
                  <a:pt x="21039" y="5089"/>
                </a:cubicBezTo>
                <a:cubicBezTo>
                  <a:pt x="21302" y="4966"/>
                  <a:pt x="21367" y="4890"/>
                  <a:pt x="21383" y="4710"/>
                </a:cubicBezTo>
                <a:cubicBezTo>
                  <a:pt x="21393" y="4586"/>
                  <a:pt x="21423" y="4463"/>
                  <a:pt x="21449" y="4437"/>
                </a:cubicBezTo>
                <a:cubicBezTo>
                  <a:pt x="21504" y="4383"/>
                  <a:pt x="21491" y="3983"/>
                  <a:pt x="21427" y="3872"/>
                </a:cubicBezTo>
                <a:cubicBezTo>
                  <a:pt x="21404" y="3831"/>
                  <a:pt x="21231" y="3710"/>
                  <a:pt x="21050" y="3598"/>
                </a:cubicBezTo>
                <a:cubicBezTo>
                  <a:pt x="20522" y="3272"/>
                  <a:pt x="20514" y="3246"/>
                  <a:pt x="20840" y="2959"/>
                </a:cubicBezTo>
                <a:cubicBezTo>
                  <a:pt x="21129" y="2703"/>
                  <a:pt x="21213" y="2460"/>
                  <a:pt x="21039" y="2400"/>
                </a:cubicBezTo>
                <a:cubicBezTo>
                  <a:pt x="20990" y="2383"/>
                  <a:pt x="20980" y="2278"/>
                  <a:pt x="21006" y="2164"/>
                </a:cubicBezTo>
                <a:cubicBezTo>
                  <a:pt x="21047" y="1981"/>
                  <a:pt x="21004" y="1929"/>
                  <a:pt x="20684" y="1747"/>
                </a:cubicBezTo>
                <a:cubicBezTo>
                  <a:pt x="20484" y="1633"/>
                  <a:pt x="20260" y="1536"/>
                  <a:pt x="20186" y="1536"/>
                </a:cubicBezTo>
                <a:cubicBezTo>
                  <a:pt x="20112" y="1536"/>
                  <a:pt x="19984" y="1474"/>
                  <a:pt x="19897" y="1399"/>
                </a:cubicBezTo>
                <a:cubicBezTo>
                  <a:pt x="19712" y="1241"/>
                  <a:pt x="18960" y="1130"/>
                  <a:pt x="18601" y="1207"/>
                </a:cubicBezTo>
                <a:cubicBezTo>
                  <a:pt x="18475" y="1234"/>
                  <a:pt x="18351" y="1238"/>
                  <a:pt x="18324" y="1213"/>
                </a:cubicBezTo>
                <a:cubicBezTo>
                  <a:pt x="18222" y="1121"/>
                  <a:pt x="17264" y="1094"/>
                  <a:pt x="16916" y="1176"/>
                </a:cubicBezTo>
                <a:cubicBezTo>
                  <a:pt x="16539" y="1264"/>
                  <a:pt x="16514" y="1253"/>
                  <a:pt x="16450" y="940"/>
                </a:cubicBezTo>
                <a:cubicBezTo>
                  <a:pt x="16430" y="840"/>
                  <a:pt x="16393" y="746"/>
                  <a:pt x="16373" y="735"/>
                </a:cubicBezTo>
                <a:cubicBezTo>
                  <a:pt x="16274" y="683"/>
                  <a:pt x="15547" y="542"/>
                  <a:pt x="15386" y="542"/>
                </a:cubicBezTo>
                <a:cubicBezTo>
                  <a:pt x="15210" y="542"/>
                  <a:pt x="14940" y="337"/>
                  <a:pt x="14987" y="244"/>
                </a:cubicBezTo>
                <a:cubicBezTo>
                  <a:pt x="15000" y="219"/>
                  <a:pt x="14967" y="218"/>
                  <a:pt x="14910" y="238"/>
                </a:cubicBezTo>
                <a:cubicBezTo>
                  <a:pt x="14853" y="258"/>
                  <a:pt x="14653" y="245"/>
                  <a:pt x="14478" y="213"/>
                </a:cubicBezTo>
                <a:cubicBezTo>
                  <a:pt x="14302" y="181"/>
                  <a:pt x="13907" y="146"/>
                  <a:pt x="13591" y="132"/>
                </a:cubicBezTo>
                <a:cubicBezTo>
                  <a:pt x="13275" y="118"/>
                  <a:pt x="12949" y="76"/>
                  <a:pt x="12871" y="39"/>
                </a:cubicBezTo>
                <a:cubicBezTo>
                  <a:pt x="12788" y="1"/>
                  <a:pt x="12559" y="-8"/>
                  <a:pt x="12261" y="8"/>
                </a:cubicBezTo>
                <a:close/>
                <a:moveTo>
                  <a:pt x="546" y="9158"/>
                </a:moveTo>
                <a:cubicBezTo>
                  <a:pt x="391" y="9070"/>
                  <a:pt x="105" y="9693"/>
                  <a:pt x="169" y="9971"/>
                </a:cubicBezTo>
                <a:cubicBezTo>
                  <a:pt x="189" y="10057"/>
                  <a:pt x="279" y="10007"/>
                  <a:pt x="379" y="9860"/>
                </a:cubicBezTo>
                <a:lnTo>
                  <a:pt x="490" y="9710"/>
                </a:lnTo>
                <a:lnTo>
                  <a:pt x="668" y="9835"/>
                </a:lnTo>
                <a:lnTo>
                  <a:pt x="845" y="9953"/>
                </a:lnTo>
                <a:lnTo>
                  <a:pt x="1111" y="9623"/>
                </a:lnTo>
                <a:cubicBezTo>
                  <a:pt x="1363" y="9308"/>
                  <a:pt x="1367" y="9157"/>
                  <a:pt x="1133" y="9201"/>
                </a:cubicBezTo>
                <a:cubicBezTo>
                  <a:pt x="1074" y="9212"/>
                  <a:pt x="981" y="9297"/>
                  <a:pt x="922" y="9394"/>
                </a:cubicBezTo>
                <a:cubicBezTo>
                  <a:pt x="784" y="9624"/>
                  <a:pt x="623" y="9618"/>
                  <a:pt x="623" y="9381"/>
                </a:cubicBezTo>
                <a:cubicBezTo>
                  <a:pt x="623" y="9278"/>
                  <a:pt x="583" y="9179"/>
                  <a:pt x="546" y="9158"/>
                </a:cubicBezTo>
                <a:close/>
                <a:moveTo>
                  <a:pt x="12815" y="11897"/>
                </a:moveTo>
                <a:cubicBezTo>
                  <a:pt x="12631" y="11898"/>
                  <a:pt x="12607" y="11910"/>
                  <a:pt x="12726" y="11953"/>
                </a:cubicBezTo>
                <a:cubicBezTo>
                  <a:pt x="12910" y="12019"/>
                  <a:pt x="12908" y="12019"/>
                  <a:pt x="12981" y="11953"/>
                </a:cubicBezTo>
                <a:cubicBezTo>
                  <a:pt x="13015" y="11922"/>
                  <a:pt x="12942" y="11896"/>
                  <a:pt x="12815" y="11897"/>
                </a:cubicBezTo>
                <a:close/>
                <a:moveTo>
                  <a:pt x="14145" y="12462"/>
                </a:moveTo>
                <a:cubicBezTo>
                  <a:pt x="14083" y="12470"/>
                  <a:pt x="14062" y="12521"/>
                  <a:pt x="14123" y="12611"/>
                </a:cubicBezTo>
                <a:cubicBezTo>
                  <a:pt x="14191" y="12712"/>
                  <a:pt x="14243" y="12727"/>
                  <a:pt x="14345" y="12680"/>
                </a:cubicBezTo>
                <a:cubicBezTo>
                  <a:pt x="14417" y="12646"/>
                  <a:pt x="14517" y="12639"/>
                  <a:pt x="14566" y="12661"/>
                </a:cubicBezTo>
                <a:cubicBezTo>
                  <a:pt x="14616" y="12683"/>
                  <a:pt x="14561" y="12639"/>
                  <a:pt x="14444" y="12568"/>
                </a:cubicBezTo>
                <a:cubicBezTo>
                  <a:pt x="14312" y="12487"/>
                  <a:pt x="14207" y="12454"/>
                  <a:pt x="14145" y="12462"/>
                </a:cubicBezTo>
                <a:close/>
                <a:moveTo>
                  <a:pt x="15409" y="13785"/>
                </a:moveTo>
                <a:cubicBezTo>
                  <a:pt x="15351" y="13785"/>
                  <a:pt x="15298" y="13811"/>
                  <a:pt x="15298" y="13841"/>
                </a:cubicBezTo>
                <a:cubicBezTo>
                  <a:pt x="15298" y="13872"/>
                  <a:pt x="15318" y="13891"/>
                  <a:pt x="15342" y="13891"/>
                </a:cubicBezTo>
                <a:cubicBezTo>
                  <a:pt x="15366" y="13891"/>
                  <a:pt x="15419" y="13872"/>
                  <a:pt x="15453" y="13841"/>
                </a:cubicBezTo>
                <a:cubicBezTo>
                  <a:pt x="15487" y="13811"/>
                  <a:pt x="15466" y="13785"/>
                  <a:pt x="15409" y="13785"/>
                </a:cubicBezTo>
                <a:close/>
                <a:moveTo>
                  <a:pt x="15641" y="14338"/>
                </a:moveTo>
                <a:cubicBezTo>
                  <a:pt x="15567" y="14338"/>
                  <a:pt x="15533" y="14383"/>
                  <a:pt x="15564" y="14450"/>
                </a:cubicBezTo>
                <a:cubicBezTo>
                  <a:pt x="15624" y="14579"/>
                  <a:pt x="15754" y="14592"/>
                  <a:pt x="15830" y="14481"/>
                </a:cubicBezTo>
                <a:cubicBezTo>
                  <a:pt x="15891" y="14392"/>
                  <a:pt x="15819" y="14338"/>
                  <a:pt x="15641" y="14338"/>
                </a:cubicBezTo>
                <a:close/>
                <a:moveTo>
                  <a:pt x="15697" y="15003"/>
                </a:moveTo>
                <a:cubicBezTo>
                  <a:pt x="15642" y="15003"/>
                  <a:pt x="15597" y="15042"/>
                  <a:pt x="15597" y="15090"/>
                </a:cubicBezTo>
                <a:cubicBezTo>
                  <a:pt x="15597" y="15137"/>
                  <a:pt x="15642" y="15158"/>
                  <a:pt x="15697" y="15139"/>
                </a:cubicBezTo>
                <a:cubicBezTo>
                  <a:pt x="15751" y="15120"/>
                  <a:pt x="15797" y="15081"/>
                  <a:pt x="15797" y="15052"/>
                </a:cubicBezTo>
                <a:cubicBezTo>
                  <a:pt x="15797" y="15024"/>
                  <a:pt x="15751" y="15003"/>
                  <a:pt x="15697" y="15003"/>
                </a:cubicBezTo>
                <a:close/>
                <a:moveTo>
                  <a:pt x="15497" y="15319"/>
                </a:moveTo>
                <a:cubicBezTo>
                  <a:pt x="15276" y="15352"/>
                  <a:pt x="15245" y="15445"/>
                  <a:pt x="15420" y="15543"/>
                </a:cubicBezTo>
                <a:cubicBezTo>
                  <a:pt x="15508" y="15593"/>
                  <a:pt x="15564" y="15581"/>
                  <a:pt x="15652" y="15487"/>
                </a:cubicBezTo>
                <a:cubicBezTo>
                  <a:pt x="15798" y="15332"/>
                  <a:pt x="15749" y="15283"/>
                  <a:pt x="15497" y="15319"/>
                </a:cubicBezTo>
                <a:close/>
                <a:moveTo>
                  <a:pt x="12194" y="15500"/>
                </a:moveTo>
                <a:cubicBezTo>
                  <a:pt x="11985" y="15500"/>
                  <a:pt x="11931" y="15720"/>
                  <a:pt x="12095" y="15897"/>
                </a:cubicBezTo>
                <a:cubicBezTo>
                  <a:pt x="12175" y="15984"/>
                  <a:pt x="12286" y="16052"/>
                  <a:pt x="12339" y="16052"/>
                </a:cubicBezTo>
                <a:cubicBezTo>
                  <a:pt x="12461" y="16052"/>
                  <a:pt x="12459" y="15957"/>
                  <a:pt x="12339" y="15916"/>
                </a:cubicBezTo>
                <a:cubicBezTo>
                  <a:pt x="12288" y="15898"/>
                  <a:pt x="12271" y="15798"/>
                  <a:pt x="12294" y="15692"/>
                </a:cubicBezTo>
                <a:cubicBezTo>
                  <a:pt x="12325" y="15552"/>
                  <a:pt x="12294" y="15500"/>
                  <a:pt x="12194" y="15500"/>
                </a:cubicBezTo>
                <a:close/>
                <a:moveTo>
                  <a:pt x="13314" y="15611"/>
                </a:moveTo>
                <a:cubicBezTo>
                  <a:pt x="13256" y="15611"/>
                  <a:pt x="13236" y="15637"/>
                  <a:pt x="13270" y="15667"/>
                </a:cubicBezTo>
                <a:cubicBezTo>
                  <a:pt x="13303" y="15698"/>
                  <a:pt x="13356" y="15723"/>
                  <a:pt x="13380" y="15723"/>
                </a:cubicBezTo>
                <a:cubicBezTo>
                  <a:pt x="13404" y="15723"/>
                  <a:pt x="13425" y="15698"/>
                  <a:pt x="13425" y="15667"/>
                </a:cubicBezTo>
                <a:cubicBezTo>
                  <a:pt x="13425" y="15637"/>
                  <a:pt x="13371" y="15611"/>
                  <a:pt x="13314" y="15611"/>
                </a:cubicBezTo>
                <a:close/>
                <a:moveTo>
                  <a:pt x="15198" y="15742"/>
                </a:moveTo>
                <a:cubicBezTo>
                  <a:pt x="15198" y="15756"/>
                  <a:pt x="15176" y="15805"/>
                  <a:pt x="15143" y="15854"/>
                </a:cubicBezTo>
                <a:cubicBezTo>
                  <a:pt x="15098" y="15918"/>
                  <a:pt x="15126" y="15935"/>
                  <a:pt x="15242" y="15910"/>
                </a:cubicBezTo>
                <a:cubicBezTo>
                  <a:pt x="15423" y="15871"/>
                  <a:pt x="15445" y="15799"/>
                  <a:pt x="15298" y="15748"/>
                </a:cubicBezTo>
                <a:cubicBezTo>
                  <a:pt x="15243" y="15729"/>
                  <a:pt x="15198" y="15727"/>
                  <a:pt x="15198" y="15742"/>
                </a:cubicBezTo>
                <a:close/>
                <a:moveTo>
                  <a:pt x="12882" y="15910"/>
                </a:moveTo>
                <a:cubicBezTo>
                  <a:pt x="12799" y="15897"/>
                  <a:pt x="12726" y="15918"/>
                  <a:pt x="12726" y="15978"/>
                </a:cubicBezTo>
                <a:cubicBezTo>
                  <a:pt x="12726" y="16017"/>
                  <a:pt x="12809" y="16077"/>
                  <a:pt x="12904" y="16108"/>
                </a:cubicBezTo>
                <a:cubicBezTo>
                  <a:pt x="13174" y="16197"/>
                  <a:pt x="13228" y="16174"/>
                  <a:pt x="13114" y="16034"/>
                </a:cubicBezTo>
                <a:cubicBezTo>
                  <a:pt x="13059" y="15965"/>
                  <a:pt x="12964" y="15922"/>
                  <a:pt x="12882" y="15910"/>
                </a:cubicBezTo>
                <a:close/>
                <a:moveTo>
                  <a:pt x="14943" y="16264"/>
                </a:moveTo>
                <a:cubicBezTo>
                  <a:pt x="14882" y="16208"/>
                  <a:pt x="14713" y="16311"/>
                  <a:pt x="14710" y="16406"/>
                </a:cubicBezTo>
                <a:cubicBezTo>
                  <a:pt x="14710" y="16433"/>
                  <a:pt x="14773" y="16425"/>
                  <a:pt x="14854" y="16388"/>
                </a:cubicBezTo>
                <a:cubicBezTo>
                  <a:pt x="14935" y="16350"/>
                  <a:pt x="14977" y="16294"/>
                  <a:pt x="14943" y="16264"/>
                </a:cubicBezTo>
                <a:close/>
                <a:moveTo>
                  <a:pt x="11186" y="16288"/>
                </a:moveTo>
                <a:cubicBezTo>
                  <a:pt x="11173" y="16291"/>
                  <a:pt x="11182" y="16312"/>
                  <a:pt x="11208" y="16351"/>
                </a:cubicBezTo>
                <a:cubicBezTo>
                  <a:pt x="11242" y="16401"/>
                  <a:pt x="11304" y="16444"/>
                  <a:pt x="11352" y="16444"/>
                </a:cubicBezTo>
                <a:cubicBezTo>
                  <a:pt x="11479" y="16444"/>
                  <a:pt x="11468" y="16412"/>
                  <a:pt x="11297" y="16332"/>
                </a:cubicBezTo>
                <a:cubicBezTo>
                  <a:pt x="11234" y="16303"/>
                  <a:pt x="11199" y="16285"/>
                  <a:pt x="11186" y="16288"/>
                </a:cubicBezTo>
                <a:close/>
                <a:moveTo>
                  <a:pt x="10310" y="16369"/>
                </a:moveTo>
                <a:cubicBezTo>
                  <a:pt x="10228" y="16376"/>
                  <a:pt x="10173" y="16406"/>
                  <a:pt x="10222" y="16450"/>
                </a:cubicBezTo>
                <a:cubicBezTo>
                  <a:pt x="10252" y="16478"/>
                  <a:pt x="10308" y="16485"/>
                  <a:pt x="10355" y="16469"/>
                </a:cubicBezTo>
                <a:cubicBezTo>
                  <a:pt x="10401" y="16452"/>
                  <a:pt x="10473" y="16467"/>
                  <a:pt x="10510" y="16500"/>
                </a:cubicBezTo>
                <a:cubicBezTo>
                  <a:pt x="10546" y="16533"/>
                  <a:pt x="10602" y="16547"/>
                  <a:pt x="10632" y="16531"/>
                </a:cubicBezTo>
                <a:cubicBezTo>
                  <a:pt x="10661" y="16514"/>
                  <a:pt x="10631" y="16463"/>
                  <a:pt x="10565" y="16419"/>
                </a:cubicBezTo>
                <a:cubicBezTo>
                  <a:pt x="10502" y="16376"/>
                  <a:pt x="10393" y="16362"/>
                  <a:pt x="10310" y="16369"/>
                </a:cubicBezTo>
                <a:close/>
                <a:moveTo>
                  <a:pt x="12571" y="16537"/>
                </a:moveTo>
                <a:cubicBezTo>
                  <a:pt x="12494" y="16494"/>
                  <a:pt x="12239" y="16552"/>
                  <a:pt x="12239" y="16611"/>
                </a:cubicBezTo>
                <a:cubicBezTo>
                  <a:pt x="12239" y="16637"/>
                  <a:pt x="12329" y="16653"/>
                  <a:pt x="12438" y="16649"/>
                </a:cubicBezTo>
                <a:cubicBezTo>
                  <a:pt x="12637" y="16640"/>
                  <a:pt x="12681" y="16599"/>
                  <a:pt x="12571" y="16537"/>
                </a:cubicBezTo>
                <a:close/>
                <a:moveTo>
                  <a:pt x="10898" y="17624"/>
                </a:moveTo>
                <a:cubicBezTo>
                  <a:pt x="10861" y="17639"/>
                  <a:pt x="10851" y="17674"/>
                  <a:pt x="10898" y="17717"/>
                </a:cubicBezTo>
                <a:cubicBezTo>
                  <a:pt x="10934" y="17750"/>
                  <a:pt x="11009" y="17761"/>
                  <a:pt x="11064" y="17742"/>
                </a:cubicBezTo>
                <a:cubicBezTo>
                  <a:pt x="11131" y="17718"/>
                  <a:pt x="11135" y="17682"/>
                  <a:pt x="11064" y="17643"/>
                </a:cubicBezTo>
                <a:cubicBezTo>
                  <a:pt x="11000" y="17607"/>
                  <a:pt x="10934" y="17608"/>
                  <a:pt x="10898" y="17624"/>
                </a:cubicBezTo>
                <a:close/>
                <a:moveTo>
                  <a:pt x="10310" y="17717"/>
                </a:moveTo>
                <a:cubicBezTo>
                  <a:pt x="10242" y="17655"/>
                  <a:pt x="9671" y="17660"/>
                  <a:pt x="9601" y="17723"/>
                </a:cubicBezTo>
                <a:cubicBezTo>
                  <a:pt x="9572" y="17750"/>
                  <a:pt x="9502" y="17755"/>
                  <a:pt x="9446" y="17736"/>
                </a:cubicBezTo>
                <a:cubicBezTo>
                  <a:pt x="9389" y="17716"/>
                  <a:pt x="9304" y="17737"/>
                  <a:pt x="9257" y="17779"/>
                </a:cubicBezTo>
                <a:cubicBezTo>
                  <a:pt x="9197" y="17833"/>
                  <a:pt x="9246" y="17866"/>
                  <a:pt x="9401" y="17891"/>
                </a:cubicBezTo>
                <a:cubicBezTo>
                  <a:pt x="9522" y="17910"/>
                  <a:pt x="9686" y="17921"/>
                  <a:pt x="9767" y="17916"/>
                </a:cubicBezTo>
                <a:cubicBezTo>
                  <a:pt x="10013" y="17900"/>
                  <a:pt x="10368" y="17769"/>
                  <a:pt x="10310" y="17717"/>
                </a:cubicBezTo>
                <a:close/>
                <a:moveTo>
                  <a:pt x="13236" y="20953"/>
                </a:moveTo>
                <a:cubicBezTo>
                  <a:pt x="13159" y="20972"/>
                  <a:pt x="13148" y="21013"/>
                  <a:pt x="13225" y="21065"/>
                </a:cubicBezTo>
                <a:cubicBezTo>
                  <a:pt x="13319" y="21128"/>
                  <a:pt x="13394" y="21134"/>
                  <a:pt x="13591" y="21084"/>
                </a:cubicBezTo>
                <a:lnTo>
                  <a:pt x="13835" y="21022"/>
                </a:lnTo>
                <a:lnTo>
                  <a:pt x="13613" y="20972"/>
                </a:lnTo>
                <a:cubicBezTo>
                  <a:pt x="13455" y="20939"/>
                  <a:pt x="13313" y="20935"/>
                  <a:pt x="13236" y="20953"/>
                </a:cubicBezTo>
                <a:close/>
              </a:path>
            </a:pathLst>
          </a:custGeom>
          <a:ln w="12700">
            <a:miter lim="400000"/>
          </a:ln>
        </p:spPr>
      </p:pic>
      <p:sp>
        <p:nvSpPr>
          <p:cNvPr id="156" name="costs (depend on machine, compiler)"/>
          <p:cNvSpPr txBox="1"/>
          <p:nvPr/>
        </p:nvSpPr>
        <p:spPr>
          <a:xfrm>
            <a:off x="2527300" y="4699000"/>
            <a:ext cx="4775200" cy="342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costs (depend on machine, compiler)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Q.  Will my program be able to solve a large practical input?…"/>
          <p:cNvSpPr txBox="1"/>
          <p:nvPr>
            <p:ph type="body" idx="1"/>
          </p:nvPr>
        </p:nvSpPr>
        <p:spPr>
          <a:xfrm>
            <a:off x="812800" y="995543"/>
            <a:ext cx="12243084" cy="6097886"/>
          </a:xfrm>
          <a:prstGeom prst="rect">
            <a:avLst/>
          </a:prstGeom>
        </p:spPr>
        <p:txBody>
          <a:bodyPr/>
          <a:lstStyle/>
          <a:p>
            <a:pPr indent="127000"/>
            <a:r>
              <a:t>Q.  </a:t>
            </a:r>
            <a:r>
              <a:rPr>
                <a:solidFill>
                  <a:srgbClr val="000000"/>
                </a:solidFill>
              </a:rPr>
              <a:t>Will my program be able to solve a large practical input?</a:t>
            </a:r>
            <a:endParaRPr>
              <a:solidFill>
                <a:srgbClr val="000000"/>
              </a:solidFill>
            </a:endParaRPr>
          </a:p>
          <a:p>
            <a:pPr indent="127000"/>
            <a:endParaRPr>
              <a:solidFill>
                <a:srgbClr val="000000"/>
              </a:solidFill>
            </a:endParaRPr>
          </a:p>
          <a:p>
            <a:pPr indent="127000"/>
            <a:endParaRPr>
              <a:solidFill>
                <a:srgbClr val="000000"/>
              </a:solidFill>
            </a:endParaRPr>
          </a:p>
          <a:p>
            <a:pPr indent="127000"/>
            <a:endParaRPr>
              <a:solidFill>
                <a:srgbClr val="000000"/>
              </a:solidFill>
            </a:endParaRPr>
          </a:p>
          <a:p>
            <a:pPr indent="127000"/>
            <a:endParaRPr>
              <a:solidFill>
                <a:srgbClr val="000000"/>
              </a:solidFill>
            </a:endParaRPr>
          </a:p>
          <a:p>
            <a:pPr indent="127000"/>
            <a:endParaRPr>
              <a:solidFill>
                <a:srgbClr val="000000"/>
              </a:solidFill>
            </a:endParaRPr>
          </a:p>
          <a:p>
            <a:pPr indent="127000"/>
            <a:endParaRPr>
              <a:solidFill>
                <a:srgbClr val="000000"/>
              </a:solidFill>
            </a:endParaRPr>
          </a:p>
          <a:p>
            <a:pPr indent="127000"/>
            <a:endParaRPr>
              <a:solidFill>
                <a:srgbClr val="000000"/>
              </a:solidFill>
            </a:endParaRPr>
          </a:p>
          <a:p>
            <a:pPr indent="127000"/>
            <a:endParaRPr>
              <a:solidFill>
                <a:srgbClr val="000000"/>
              </a:solidFill>
            </a:endParaRPr>
          </a:p>
          <a:p>
            <a:pPr indent="127000"/>
            <a:endParaRPr>
              <a:solidFill>
                <a:srgbClr val="000000"/>
              </a:solidFill>
            </a:endParaRPr>
          </a:p>
          <a:p>
            <a:pPr indent="127000"/>
            <a:endParaRPr>
              <a:solidFill>
                <a:srgbClr val="000000"/>
              </a:solidFill>
            </a:endParaRPr>
          </a:p>
          <a:p>
            <a:pPr indent="127000"/>
          </a:p>
          <a:p>
            <a:pPr indent="127000"/>
          </a:p>
          <a:p>
            <a:pPr indent="127000"/>
          </a:p>
          <a:p>
            <a:pPr indent="127000"/>
          </a:p>
          <a:p>
            <a:pPr indent="127000"/>
            <a:r>
              <a:t>Insight. </a:t>
            </a:r>
            <a:r>
              <a:rPr>
                <a:solidFill>
                  <a:srgbClr val="606060"/>
                </a:solidFill>
                <a:uFill>
                  <a:solidFill>
                    <a:srgbClr val="606060"/>
                  </a:solidFill>
                </a:uFill>
              </a:rPr>
              <a:t>[Knuth 1970s]</a:t>
            </a:r>
            <a:r>
              <a:t>  </a:t>
            </a:r>
            <a:r>
              <a:rPr>
                <a:solidFill>
                  <a:srgbClr val="000000"/>
                </a:solidFill>
              </a:rPr>
              <a:t>Use </a:t>
            </a:r>
            <a:r>
              <a:rPr>
                <a:solidFill>
                  <a:srgbClr val="8D3124"/>
                </a:solidFill>
                <a:uFill>
                  <a:solidFill>
                    <a:srgbClr val="8D3124"/>
                  </a:solidFill>
                </a:uFill>
              </a:rPr>
              <a:t>scientific method</a:t>
            </a:r>
            <a:r>
              <a:rPr>
                <a:solidFill>
                  <a:srgbClr val="000000"/>
                </a:solidFill>
              </a:rPr>
              <a:t> to understand performance.</a:t>
            </a:r>
          </a:p>
        </p:txBody>
      </p:sp>
      <p:sp>
        <p:nvSpPr>
          <p:cNvPr id="159" name="The challenge: Understand the Performance of Your Algorithm"/>
          <p:cNvSpPr txBox="1"/>
          <p:nvPr>
            <p:ph type="title"/>
          </p:nvPr>
        </p:nvSpPr>
        <p:spPr>
          <a:prstGeom prst="rect">
            <a:avLst/>
          </a:prstGeom>
        </p:spPr>
        <p:txBody>
          <a:bodyPr/>
          <a:lstStyle/>
          <a:p>
            <a:pPr/>
            <a:r>
              <a:t>The challenge: Understand the Performance of Your Algorithm </a:t>
            </a:r>
          </a:p>
        </p:txBody>
      </p:sp>
      <p:sp>
        <p:nvSpPr>
          <p:cNvPr id="160" name="Slide Number"/>
          <p:cNvSpPr txBox="1"/>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1" name="images.jpg" descr="images.jpg"/>
          <p:cNvPicPr>
            <a:picLocks noChangeAspect="1"/>
          </p:cNvPicPr>
          <p:nvPr/>
        </p:nvPicPr>
        <p:blipFill>
          <a:blip r:embed="rId2">
            <a:extLst/>
          </a:blip>
          <a:srcRect l="58" t="6375" r="755" b="11"/>
          <a:stretch>
            <a:fillRect/>
          </a:stretch>
        </p:blipFill>
        <p:spPr>
          <a:xfrm>
            <a:off x="5573708" y="4175432"/>
            <a:ext cx="2032001" cy="2260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58" y="0"/>
                </a:moveTo>
                <a:lnTo>
                  <a:pt x="15424" y="140"/>
                </a:lnTo>
                <a:lnTo>
                  <a:pt x="15010" y="459"/>
                </a:lnTo>
                <a:lnTo>
                  <a:pt x="14631" y="944"/>
                </a:lnTo>
                <a:lnTo>
                  <a:pt x="14947" y="1429"/>
                </a:lnTo>
                <a:lnTo>
                  <a:pt x="15192" y="1718"/>
                </a:lnTo>
                <a:lnTo>
                  <a:pt x="15251" y="1915"/>
                </a:lnTo>
                <a:lnTo>
                  <a:pt x="15112" y="2100"/>
                </a:lnTo>
                <a:lnTo>
                  <a:pt x="14749" y="2373"/>
                </a:lnTo>
                <a:lnTo>
                  <a:pt x="13985" y="2718"/>
                </a:lnTo>
                <a:lnTo>
                  <a:pt x="13740" y="2260"/>
                </a:lnTo>
                <a:lnTo>
                  <a:pt x="13538" y="1877"/>
                </a:lnTo>
                <a:lnTo>
                  <a:pt x="12926" y="1589"/>
                </a:lnTo>
                <a:lnTo>
                  <a:pt x="11888" y="1384"/>
                </a:lnTo>
                <a:lnTo>
                  <a:pt x="10416" y="1263"/>
                </a:lnTo>
                <a:lnTo>
                  <a:pt x="8906" y="1255"/>
                </a:lnTo>
                <a:lnTo>
                  <a:pt x="7387" y="1354"/>
                </a:lnTo>
                <a:lnTo>
                  <a:pt x="6640" y="1456"/>
                </a:lnTo>
                <a:lnTo>
                  <a:pt x="6024" y="1596"/>
                </a:lnTo>
                <a:lnTo>
                  <a:pt x="5489" y="1812"/>
                </a:lnTo>
                <a:lnTo>
                  <a:pt x="5413" y="2377"/>
                </a:lnTo>
                <a:lnTo>
                  <a:pt x="5383" y="2995"/>
                </a:lnTo>
                <a:lnTo>
                  <a:pt x="5375" y="3731"/>
                </a:lnTo>
                <a:lnTo>
                  <a:pt x="5349" y="4546"/>
                </a:lnTo>
                <a:lnTo>
                  <a:pt x="5362" y="4705"/>
                </a:lnTo>
                <a:lnTo>
                  <a:pt x="5290" y="5312"/>
                </a:lnTo>
                <a:lnTo>
                  <a:pt x="5210" y="5505"/>
                </a:lnTo>
                <a:lnTo>
                  <a:pt x="4940" y="5680"/>
                </a:lnTo>
                <a:lnTo>
                  <a:pt x="4501" y="5486"/>
                </a:lnTo>
                <a:lnTo>
                  <a:pt x="4147" y="4899"/>
                </a:lnTo>
                <a:lnTo>
                  <a:pt x="3898" y="3583"/>
                </a:lnTo>
                <a:lnTo>
                  <a:pt x="3805" y="2696"/>
                </a:lnTo>
                <a:lnTo>
                  <a:pt x="3801" y="2123"/>
                </a:lnTo>
                <a:lnTo>
                  <a:pt x="3902" y="1736"/>
                </a:lnTo>
                <a:lnTo>
                  <a:pt x="4126" y="1395"/>
                </a:lnTo>
                <a:lnTo>
                  <a:pt x="4371" y="1005"/>
                </a:lnTo>
                <a:lnTo>
                  <a:pt x="4265" y="671"/>
                </a:lnTo>
                <a:lnTo>
                  <a:pt x="3953" y="830"/>
                </a:lnTo>
                <a:lnTo>
                  <a:pt x="3670" y="933"/>
                </a:lnTo>
                <a:lnTo>
                  <a:pt x="3506" y="629"/>
                </a:lnTo>
                <a:lnTo>
                  <a:pt x="2915" y="80"/>
                </a:lnTo>
                <a:lnTo>
                  <a:pt x="1582" y="76"/>
                </a:lnTo>
                <a:lnTo>
                  <a:pt x="844" y="281"/>
                </a:lnTo>
                <a:lnTo>
                  <a:pt x="675" y="709"/>
                </a:lnTo>
                <a:lnTo>
                  <a:pt x="890" y="1156"/>
                </a:lnTo>
                <a:lnTo>
                  <a:pt x="1228" y="1335"/>
                </a:lnTo>
                <a:lnTo>
                  <a:pt x="1679" y="1809"/>
                </a:lnTo>
                <a:lnTo>
                  <a:pt x="2055" y="2336"/>
                </a:lnTo>
                <a:lnTo>
                  <a:pt x="2143" y="2681"/>
                </a:lnTo>
                <a:lnTo>
                  <a:pt x="2202" y="3113"/>
                </a:lnTo>
                <a:lnTo>
                  <a:pt x="2320" y="3333"/>
                </a:lnTo>
                <a:lnTo>
                  <a:pt x="2502" y="3746"/>
                </a:lnTo>
                <a:lnTo>
                  <a:pt x="2725" y="4288"/>
                </a:lnTo>
                <a:lnTo>
                  <a:pt x="2962" y="4902"/>
                </a:lnTo>
                <a:lnTo>
                  <a:pt x="3291" y="5721"/>
                </a:lnTo>
                <a:lnTo>
                  <a:pt x="3561" y="6207"/>
                </a:lnTo>
                <a:lnTo>
                  <a:pt x="3848" y="6464"/>
                </a:lnTo>
                <a:lnTo>
                  <a:pt x="4227" y="6597"/>
                </a:lnTo>
                <a:lnTo>
                  <a:pt x="4911" y="6912"/>
                </a:lnTo>
                <a:lnTo>
                  <a:pt x="5636" y="7454"/>
                </a:lnTo>
                <a:lnTo>
                  <a:pt x="6172" y="8023"/>
                </a:lnTo>
                <a:lnTo>
                  <a:pt x="6223" y="8182"/>
                </a:lnTo>
                <a:lnTo>
                  <a:pt x="6282" y="8372"/>
                </a:lnTo>
                <a:lnTo>
                  <a:pt x="5944" y="8561"/>
                </a:lnTo>
                <a:lnTo>
                  <a:pt x="5299" y="8626"/>
                </a:lnTo>
                <a:lnTo>
                  <a:pt x="4776" y="8682"/>
                </a:lnTo>
                <a:lnTo>
                  <a:pt x="4236" y="8955"/>
                </a:lnTo>
                <a:lnTo>
                  <a:pt x="3459" y="9600"/>
                </a:lnTo>
                <a:lnTo>
                  <a:pt x="2219" y="10772"/>
                </a:lnTo>
                <a:lnTo>
                  <a:pt x="0" y="12906"/>
                </a:lnTo>
                <a:lnTo>
                  <a:pt x="0" y="13156"/>
                </a:lnTo>
                <a:lnTo>
                  <a:pt x="962" y="13187"/>
                </a:lnTo>
                <a:lnTo>
                  <a:pt x="1751" y="13217"/>
                </a:lnTo>
                <a:lnTo>
                  <a:pt x="2278" y="13240"/>
                </a:lnTo>
                <a:lnTo>
                  <a:pt x="2557" y="13452"/>
                </a:lnTo>
                <a:lnTo>
                  <a:pt x="2692" y="13960"/>
                </a:lnTo>
                <a:lnTo>
                  <a:pt x="2675" y="14609"/>
                </a:lnTo>
                <a:lnTo>
                  <a:pt x="2489" y="15257"/>
                </a:lnTo>
                <a:lnTo>
                  <a:pt x="2278" y="16087"/>
                </a:lnTo>
                <a:lnTo>
                  <a:pt x="2160" y="17240"/>
                </a:lnTo>
                <a:lnTo>
                  <a:pt x="2109" y="18241"/>
                </a:lnTo>
                <a:lnTo>
                  <a:pt x="2055" y="18718"/>
                </a:lnTo>
                <a:lnTo>
                  <a:pt x="2025" y="18984"/>
                </a:lnTo>
                <a:lnTo>
                  <a:pt x="1974" y="19227"/>
                </a:lnTo>
                <a:lnTo>
                  <a:pt x="1801" y="19575"/>
                </a:lnTo>
                <a:lnTo>
                  <a:pt x="1772" y="20121"/>
                </a:lnTo>
                <a:lnTo>
                  <a:pt x="2320" y="20364"/>
                </a:lnTo>
                <a:lnTo>
                  <a:pt x="2582" y="20262"/>
                </a:lnTo>
                <a:lnTo>
                  <a:pt x="2856" y="20019"/>
                </a:lnTo>
                <a:lnTo>
                  <a:pt x="3050" y="19738"/>
                </a:lnTo>
                <a:lnTo>
                  <a:pt x="3071" y="19526"/>
                </a:lnTo>
                <a:lnTo>
                  <a:pt x="3126" y="19079"/>
                </a:lnTo>
                <a:lnTo>
                  <a:pt x="3257" y="18809"/>
                </a:lnTo>
                <a:lnTo>
                  <a:pt x="3350" y="18366"/>
                </a:lnTo>
                <a:lnTo>
                  <a:pt x="3417" y="17638"/>
                </a:lnTo>
                <a:lnTo>
                  <a:pt x="3480" y="16516"/>
                </a:lnTo>
                <a:lnTo>
                  <a:pt x="3582" y="15632"/>
                </a:lnTo>
                <a:lnTo>
                  <a:pt x="3776" y="15064"/>
                </a:lnTo>
                <a:lnTo>
                  <a:pt x="4054" y="14836"/>
                </a:lnTo>
                <a:lnTo>
                  <a:pt x="4392" y="14973"/>
                </a:lnTo>
                <a:lnTo>
                  <a:pt x="4598" y="15359"/>
                </a:lnTo>
                <a:lnTo>
                  <a:pt x="4700" y="15943"/>
                </a:lnTo>
                <a:lnTo>
                  <a:pt x="4755" y="16493"/>
                </a:lnTo>
                <a:lnTo>
                  <a:pt x="4898" y="16766"/>
                </a:lnTo>
                <a:lnTo>
                  <a:pt x="5160" y="16789"/>
                </a:lnTo>
                <a:lnTo>
                  <a:pt x="5581" y="16588"/>
                </a:lnTo>
                <a:lnTo>
                  <a:pt x="6134" y="16379"/>
                </a:lnTo>
                <a:lnTo>
                  <a:pt x="6598" y="16819"/>
                </a:lnTo>
                <a:lnTo>
                  <a:pt x="6940" y="17338"/>
                </a:lnTo>
                <a:lnTo>
                  <a:pt x="7130" y="17793"/>
                </a:lnTo>
                <a:lnTo>
                  <a:pt x="7037" y="18131"/>
                </a:lnTo>
                <a:lnTo>
                  <a:pt x="6337" y="18210"/>
                </a:lnTo>
                <a:lnTo>
                  <a:pt x="5510" y="18385"/>
                </a:lnTo>
                <a:lnTo>
                  <a:pt x="5067" y="18806"/>
                </a:lnTo>
                <a:lnTo>
                  <a:pt x="5071" y="19340"/>
                </a:lnTo>
                <a:lnTo>
                  <a:pt x="5577" y="19856"/>
                </a:lnTo>
                <a:lnTo>
                  <a:pt x="5999" y="20258"/>
                </a:lnTo>
                <a:lnTo>
                  <a:pt x="6050" y="20891"/>
                </a:lnTo>
                <a:lnTo>
                  <a:pt x="5970" y="21600"/>
                </a:lnTo>
                <a:lnTo>
                  <a:pt x="6775" y="21600"/>
                </a:lnTo>
                <a:lnTo>
                  <a:pt x="8024" y="21592"/>
                </a:lnTo>
                <a:lnTo>
                  <a:pt x="8969" y="21573"/>
                </a:lnTo>
                <a:lnTo>
                  <a:pt x="9661" y="21539"/>
                </a:lnTo>
                <a:lnTo>
                  <a:pt x="10155" y="21490"/>
                </a:lnTo>
                <a:lnTo>
                  <a:pt x="10505" y="21418"/>
                </a:lnTo>
                <a:lnTo>
                  <a:pt x="10766" y="21319"/>
                </a:lnTo>
                <a:lnTo>
                  <a:pt x="10990" y="21191"/>
                </a:lnTo>
                <a:lnTo>
                  <a:pt x="11542" y="20955"/>
                </a:lnTo>
                <a:lnTo>
                  <a:pt x="12192" y="20849"/>
                </a:lnTo>
                <a:lnTo>
                  <a:pt x="12791" y="20880"/>
                </a:lnTo>
                <a:lnTo>
                  <a:pt x="13209" y="21054"/>
                </a:lnTo>
                <a:lnTo>
                  <a:pt x="13778" y="21191"/>
                </a:lnTo>
                <a:lnTo>
                  <a:pt x="14099" y="21069"/>
                </a:lnTo>
                <a:lnTo>
                  <a:pt x="14200" y="20682"/>
                </a:lnTo>
                <a:lnTo>
                  <a:pt x="14327" y="20254"/>
                </a:lnTo>
                <a:lnTo>
                  <a:pt x="14660" y="19955"/>
                </a:lnTo>
                <a:lnTo>
                  <a:pt x="14989" y="19647"/>
                </a:lnTo>
                <a:lnTo>
                  <a:pt x="15116" y="19204"/>
                </a:lnTo>
                <a:lnTo>
                  <a:pt x="15057" y="18889"/>
                </a:lnTo>
                <a:lnTo>
                  <a:pt x="14820" y="18749"/>
                </a:lnTo>
                <a:lnTo>
                  <a:pt x="14335" y="18772"/>
                </a:lnTo>
                <a:lnTo>
                  <a:pt x="13513" y="18946"/>
                </a:lnTo>
                <a:lnTo>
                  <a:pt x="13184" y="18806"/>
                </a:lnTo>
                <a:lnTo>
                  <a:pt x="13116" y="18226"/>
                </a:lnTo>
                <a:lnTo>
                  <a:pt x="13298" y="17278"/>
                </a:lnTo>
                <a:lnTo>
                  <a:pt x="13728" y="16034"/>
                </a:lnTo>
                <a:lnTo>
                  <a:pt x="14002" y="15321"/>
                </a:lnTo>
                <a:lnTo>
                  <a:pt x="14226" y="14650"/>
                </a:lnTo>
                <a:lnTo>
                  <a:pt x="14373" y="14100"/>
                </a:lnTo>
                <a:lnTo>
                  <a:pt x="14428" y="13740"/>
                </a:lnTo>
                <a:lnTo>
                  <a:pt x="14799" y="13012"/>
                </a:lnTo>
                <a:lnTo>
                  <a:pt x="15795" y="12743"/>
                </a:lnTo>
                <a:lnTo>
                  <a:pt x="16200" y="12834"/>
                </a:lnTo>
                <a:lnTo>
                  <a:pt x="16411" y="13168"/>
                </a:lnTo>
                <a:lnTo>
                  <a:pt x="16449" y="13827"/>
                </a:lnTo>
                <a:lnTo>
                  <a:pt x="16335" y="14904"/>
                </a:lnTo>
                <a:lnTo>
                  <a:pt x="16246" y="15655"/>
                </a:lnTo>
                <a:lnTo>
                  <a:pt x="16230" y="16144"/>
                </a:lnTo>
                <a:lnTo>
                  <a:pt x="16419" y="16542"/>
                </a:lnTo>
                <a:lnTo>
                  <a:pt x="16660" y="16504"/>
                </a:lnTo>
                <a:lnTo>
                  <a:pt x="16833" y="16155"/>
                </a:lnTo>
                <a:lnTo>
                  <a:pt x="16955" y="15435"/>
                </a:lnTo>
                <a:lnTo>
                  <a:pt x="17040" y="14290"/>
                </a:lnTo>
                <a:lnTo>
                  <a:pt x="17094" y="13509"/>
                </a:lnTo>
                <a:lnTo>
                  <a:pt x="17187" y="13065"/>
                </a:lnTo>
                <a:lnTo>
                  <a:pt x="17352" y="12857"/>
                </a:lnTo>
                <a:lnTo>
                  <a:pt x="17634" y="12777"/>
                </a:lnTo>
                <a:lnTo>
                  <a:pt x="18056" y="12781"/>
                </a:lnTo>
                <a:lnTo>
                  <a:pt x="18343" y="12883"/>
                </a:lnTo>
                <a:lnTo>
                  <a:pt x="18428" y="13130"/>
                </a:lnTo>
                <a:lnTo>
                  <a:pt x="18512" y="13672"/>
                </a:lnTo>
                <a:lnTo>
                  <a:pt x="18588" y="14430"/>
                </a:lnTo>
                <a:lnTo>
                  <a:pt x="18647" y="15325"/>
                </a:lnTo>
                <a:lnTo>
                  <a:pt x="18837" y="17524"/>
                </a:lnTo>
                <a:lnTo>
                  <a:pt x="19153" y="19101"/>
                </a:lnTo>
                <a:lnTo>
                  <a:pt x="19600" y="20049"/>
                </a:lnTo>
                <a:lnTo>
                  <a:pt x="20178" y="20368"/>
                </a:lnTo>
                <a:lnTo>
                  <a:pt x="20685" y="20197"/>
                </a:lnTo>
                <a:lnTo>
                  <a:pt x="20503" y="19670"/>
                </a:lnTo>
                <a:lnTo>
                  <a:pt x="20161" y="18957"/>
                </a:lnTo>
                <a:lnTo>
                  <a:pt x="19828" y="17820"/>
                </a:lnTo>
                <a:lnTo>
                  <a:pt x="19541" y="16432"/>
                </a:lnTo>
                <a:lnTo>
                  <a:pt x="19339" y="14961"/>
                </a:lnTo>
                <a:lnTo>
                  <a:pt x="19280" y="13801"/>
                </a:lnTo>
                <a:lnTo>
                  <a:pt x="19440" y="13130"/>
                </a:lnTo>
                <a:lnTo>
                  <a:pt x="19908" y="12819"/>
                </a:lnTo>
                <a:lnTo>
                  <a:pt x="20760" y="12743"/>
                </a:lnTo>
                <a:lnTo>
                  <a:pt x="21368" y="12743"/>
                </a:lnTo>
                <a:lnTo>
                  <a:pt x="21528" y="12580"/>
                </a:lnTo>
                <a:lnTo>
                  <a:pt x="21600" y="12318"/>
                </a:lnTo>
                <a:lnTo>
                  <a:pt x="20153" y="11325"/>
                </a:lnTo>
                <a:lnTo>
                  <a:pt x="19508" y="10863"/>
                </a:lnTo>
                <a:lnTo>
                  <a:pt x="18938" y="10419"/>
                </a:lnTo>
                <a:lnTo>
                  <a:pt x="18512" y="10047"/>
                </a:lnTo>
                <a:lnTo>
                  <a:pt x="18288" y="9793"/>
                </a:lnTo>
                <a:lnTo>
                  <a:pt x="18183" y="9456"/>
                </a:lnTo>
                <a:lnTo>
                  <a:pt x="18128" y="8864"/>
                </a:lnTo>
                <a:lnTo>
                  <a:pt x="18115" y="8038"/>
                </a:lnTo>
                <a:lnTo>
                  <a:pt x="18145" y="6984"/>
                </a:lnTo>
                <a:lnTo>
                  <a:pt x="18200" y="4891"/>
                </a:lnTo>
                <a:lnTo>
                  <a:pt x="18120" y="3443"/>
                </a:lnTo>
                <a:lnTo>
                  <a:pt x="17896" y="2590"/>
                </a:lnTo>
                <a:lnTo>
                  <a:pt x="17525" y="2271"/>
                </a:lnTo>
                <a:lnTo>
                  <a:pt x="17132" y="2165"/>
                </a:lnTo>
                <a:lnTo>
                  <a:pt x="16841" y="2009"/>
                </a:lnTo>
                <a:lnTo>
                  <a:pt x="16748" y="1755"/>
                </a:lnTo>
                <a:lnTo>
                  <a:pt x="16875" y="1456"/>
                </a:lnTo>
                <a:lnTo>
                  <a:pt x="17149" y="1217"/>
                </a:lnTo>
                <a:lnTo>
                  <a:pt x="17499" y="1134"/>
                </a:lnTo>
                <a:lnTo>
                  <a:pt x="17841" y="1046"/>
                </a:lnTo>
                <a:lnTo>
                  <a:pt x="17858" y="792"/>
                </a:lnTo>
                <a:lnTo>
                  <a:pt x="17596" y="478"/>
                </a:lnTo>
                <a:lnTo>
                  <a:pt x="17107" y="220"/>
                </a:lnTo>
                <a:lnTo>
                  <a:pt x="16394" y="27"/>
                </a:lnTo>
                <a:lnTo>
                  <a:pt x="15858" y="0"/>
                </a:lnTo>
                <a:close/>
              </a:path>
            </a:pathLst>
          </a:custGeom>
          <a:ln w="12700">
            <a:miter lim="400000"/>
          </a:ln>
        </p:spPr>
      </p:pic>
      <p:grpSp>
        <p:nvGrpSpPr>
          <p:cNvPr id="165" name="Group"/>
          <p:cNvGrpSpPr/>
          <p:nvPr/>
        </p:nvGrpSpPr>
        <p:grpSpPr>
          <a:xfrm>
            <a:off x="1877754" y="2874710"/>
            <a:ext cx="4445001" cy="1211207"/>
            <a:chOff x="0" y="0"/>
            <a:chExt cx="4445000" cy="1211205"/>
          </a:xfrm>
        </p:grpSpPr>
        <p:sp>
          <p:nvSpPr>
            <p:cNvPr id="162" name="Triangle"/>
            <p:cNvSpPr/>
            <p:nvPr/>
          </p:nvSpPr>
          <p:spPr>
            <a:xfrm rot="1080000">
              <a:off x="2560788" y="702691"/>
              <a:ext cx="1033166" cy="357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FFFFFF"/>
            </a:solidFill>
            <a:ln w="12700" cap="flat">
              <a:noFill/>
              <a:miter lim="400000"/>
            </a:ln>
            <a:effectLst>
              <a:outerShdw sx="100000" sy="100000" kx="0" ky="0" algn="b" rotWithShape="0" blurRad="127000" dist="76200" dir="8580000">
                <a:srgbClr val="000000">
                  <a:alpha val="75000"/>
                </a:srgbClr>
              </a:outerShdw>
            </a:effectLst>
          </p:spPr>
          <p:txBody>
            <a:bodyPr wrap="square" lIns="38100" tIns="38100" rIns="38100" bIns="38100" numCol="1" anchor="t">
              <a:noAutofit/>
            </a:bodyPr>
            <a:lstStyle/>
            <a:p>
              <a:pPr defTabSz="647700">
                <a:lnSpc>
                  <a:spcPts val="3300"/>
                </a:lnSpc>
                <a:tabLst>
                  <a:tab pos="1511300" algn="l"/>
                </a:tabLst>
                <a:defRPr i="1" sz="2800">
                  <a:solidFill>
                    <a:srgbClr val="0433FF"/>
                  </a:solidFill>
                  <a:effectLst>
                    <a:outerShdw sx="100000" sy="100000" kx="0" ky="0" algn="b" rotWithShape="0" blurRad="38100" dist="12700" dir="5400000">
                      <a:srgbClr val="000000">
                        <a:alpha val="50000"/>
                      </a:srgbClr>
                    </a:outerShdw>
                  </a:effectLst>
                </a:defRPr>
              </a:pPr>
            </a:p>
          </p:txBody>
        </p:sp>
        <p:sp>
          <p:nvSpPr>
            <p:cNvPr id="163" name="Oval"/>
            <p:cNvSpPr/>
            <p:nvPr/>
          </p:nvSpPr>
          <p:spPr>
            <a:xfrm>
              <a:off x="0" y="0"/>
              <a:ext cx="4445000" cy="939800"/>
            </a:xfrm>
            <a:prstGeom prst="ellipse">
              <a:avLst/>
            </a:prstGeom>
            <a:solidFill>
              <a:srgbClr val="FFFFFF"/>
            </a:solidFill>
            <a:ln w="12700" cap="flat">
              <a:noFill/>
              <a:miter lim="400000"/>
            </a:ln>
            <a:effectLst>
              <a:outerShdw sx="100000" sy="100000" kx="0" ky="0" algn="b" rotWithShape="0" blurRad="127000" dist="76200" dir="900000">
                <a:srgbClr val="000000">
                  <a:alpha val="75000"/>
                </a:srgbClr>
              </a:outerShdw>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p>
              <a:pPr algn="ctr" defTabSz="647700">
                <a:lnSpc>
                  <a:spcPts val="2400"/>
                </a:lnSpc>
                <a:tabLst>
                  <a:tab pos="1511300" algn="l"/>
                </a:tabLst>
                <a:defRPr i="1" sz="2000">
                  <a:solidFill>
                    <a:srgbClr val="8D3124"/>
                  </a:solidFill>
                  <a:latin typeface="Times New Roman"/>
                  <a:ea typeface="Times New Roman"/>
                  <a:cs typeface="Times New Roman"/>
                  <a:sym typeface="Times New Roman"/>
                </a:defRPr>
              </a:pPr>
            </a:p>
          </p:txBody>
        </p:sp>
        <p:sp>
          <p:nvSpPr>
            <p:cNvPr id="164" name="Why is my program so slow ?"/>
            <p:cNvSpPr txBox="1"/>
            <p:nvPr/>
          </p:nvSpPr>
          <p:spPr>
            <a:xfrm>
              <a:off x="370145" y="300289"/>
              <a:ext cx="3696881"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Why is my program so slow ? </a:t>
              </a:r>
            </a:p>
          </p:txBody>
        </p:sp>
      </p:grpSp>
      <p:grpSp>
        <p:nvGrpSpPr>
          <p:cNvPr id="169" name="Group"/>
          <p:cNvGrpSpPr/>
          <p:nvPr/>
        </p:nvGrpSpPr>
        <p:grpSpPr>
          <a:xfrm>
            <a:off x="6642099" y="2684506"/>
            <a:ext cx="7648590" cy="1589583"/>
            <a:chOff x="0" y="0"/>
            <a:chExt cx="7648587" cy="1589582"/>
          </a:xfrm>
        </p:grpSpPr>
        <p:sp>
          <p:nvSpPr>
            <p:cNvPr id="166" name="Triangle"/>
            <p:cNvSpPr/>
            <p:nvPr/>
          </p:nvSpPr>
          <p:spPr>
            <a:xfrm rot="20520000">
              <a:off x="1116279" y="926038"/>
              <a:ext cx="1348143" cy="466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FFFFFF"/>
            </a:solidFill>
            <a:ln w="12700" cap="flat">
              <a:noFill/>
              <a:miter lim="400000"/>
            </a:ln>
            <a:effectLst>
              <a:outerShdw sx="100000" sy="100000" kx="0" ky="0" algn="b" rotWithShape="0" blurRad="127000" dist="76200" dir="8580000">
                <a:srgbClr val="000000">
                  <a:alpha val="75000"/>
                </a:srgbClr>
              </a:outerShdw>
            </a:effectLst>
          </p:spPr>
          <p:txBody>
            <a:bodyPr wrap="square" lIns="38100" tIns="38100" rIns="38100" bIns="38100" numCol="1" anchor="t">
              <a:noAutofit/>
            </a:bodyPr>
            <a:lstStyle/>
            <a:p>
              <a:pPr defTabSz="647700">
                <a:lnSpc>
                  <a:spcPts val="3300"/>
                </a:lnSpc>
                <a:tabLst>
                  <a:tab pos="1511300" algn="l"/>
                </a:tabLst>
                <a:defRPr i="1" sz="2800">
                  <a:solidFill>
                    <a:srgbClr val="0433FF"/>
                  </a:solidFill>
                  <a:effectLst>
                    <a:outerShdw sx="100000" sy="100000" kx="0" ky="0" algn="b" rotWithShape="0" blurRad="38100" dist="12700" dir="5400000">
                      <a:srgbClr val="000000">
                        <a:alpha val="50000"/>
                      </a:srgbClr>
                    </a:outerShdw>
                  </a:effectLst>
                </a:defRPr>
              </a:pPr>
            </a:p>
          </p:txBody>
        </p:sp>
        <p:sp>
          <p:nvSpPr>
            <p:cNvPr id="167" name="Oval"/>
            <p:cNvSpPr/>
            <p:nvPr/>
          </p:nvSpPr>
          <p:spPr>
            <a:xfrm>
              <a:off x="0" y="0"/>
              <a:ext cx="5800134" cy="1226314"/>
            </a:xfrm>
            <a:prstGeom prst="ellipse">
              <a:avLst/>
            </a:prstGeom>
            <a:solidFill>
              <a:srgbClr val="FFFFFF"/>
            </a:solidFill>
            <a:ln w="12700" cap="flat">
              <a:noFill/>
              <a:miter lim="400000"/>
            </a:ln>
            <a:effectLst>
              <a:outerShdw sx="100000" sy="100000" kx="0" ky="0" algn="b" rotWithShape="0" blurRad="127000" dist="76200" dir="900000">
                <a:srgbClr val="000000">
                  <a:alpha val="75000"/>
                </a:srgbClr>
              </a:outerShdw>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p>
              <a:pPr algn="ctr" defTabSz="647700">
                <a:lnSpc>
                  <a:spcPts val="2400"/>
                </a:lnSpc>
                <a:tabLst>
                  <a:tab pos="1511300" algn="l"/>
                </a:tabLst>
                <a:defRPr i="1" sz="2000">
                  <a:solidFill>
                    <a:srgbClr val="8D3124"/>
                  </a:solidFill>
                  <a:latin typeface="Times New Roman"/>
                  <a:ea typeface="Times New Roman"/>
                  <a:cs typeface="Times New Roman"/>
                  <a:sym typeface="Times New Roman"/>
                </a:defRPr>
              </a:pPr>
            </a:p>
          </p:txBody>
        </p:sp>
        <p:sp>
          <p:nvSpPr>
            <p:cNvPr id="168" name="What happen when the input is scale to 100x?"/>
            <p:cNvSpPr txBox="1"/>
            <p:nvPr/>
          </p:nvSpPr>
          <p:spPr>
            <a:xfrm>
              <a:off x="348007" y="348007"/>
              <a:ext cx="7300581" cy="480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What happen when the input is scale to 100x?</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65"/>
                                        </p:tgtEl>
                                        <p:attrNameLst>
                                          <p:attrName>style.visibility</p:attrName>
                                        </p:attrNameLst>
                                      </p:cBhvr>
                                      <p:to>
                                        <p:strVal val="visible"/>
                                      </p:to>
                                    </p:set>
                                    <p:animEffect filter="wipe(left)" transition="in">
                                      <p:cBhvr>
                                        <p:cTn id="7" dur="10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69"/>
                                        </p:tgtEl>
                                        <p:attrNameLst>
                                          <p:attrName>style.visibility</p:attrName>
                                        </p:attrNameLst>
                                      </p:cBhvr>
                                      <p:to>
                                        <p:strVal val="visible"/>
                                      </p:to>
                                    </p:set>
                                    <p:animEffect filter="wipe(left)" transition="in">
                                      <p:cBhvr>
                                        <p:cTn id="12" dur="10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158">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 grpId="2"/>
      <p:bldP build="p" bldLvl="1" animBg="1" rev="0" advAuto="0" spid="158" grpId="3"/>
      <p:bldP build="whole" bldLvl="1" animBg="1" rev="0" advAuto="0" spid="16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172" name="Line"/>
          <p:cNvSpPr/>
          <p:nvPr/>
        </p:nvSpPr>
        <p:spPr>
          <a:xfrm>
            <a:off x="5638756" y="4000501"/>
            <a:ext cx="6516025" cy="1"/>
          </a:xfrm>
          <a:prstGeom prst="line">
            <a:avLst/>
          </a:prstGeom>
          <a:ln w="19050">
            <a:solidFill>
              <a:srgbClr val="000000"/>
            </a:solidFill>
          </a:ln>
        </p:spPr>
        <p:txBody>
          <a:bodyPr lIns="0" tIns="0" rIns="0" bIns="0"/>
          <a:lstStyle/>
          <a:p>
            <a:pPr/>
          </a:p>
        </p:txBody>
      </p:sp>
      <p:sp>
        <p:nvSpPr>
          <p:cNvPr id="173" name="Analysis of Algorithms"/>
          <p:cNvSpPr txBox="1"/>
          <p:nvPr>
            <p:ph type="title"/>
          </p:nvPr>
        </p:nvSpPr>
        <p:spPr>
          <a:prstGeom prst="rect">
            <a:avLst/>
          </a:prstGeom>
        </p:spPr>
        <p:txBody>
          <a:bodyPr/>
          <a:lstStyle/>
          <a:p>
            <a:pPr/>
            <a:r>
              <a:t>Analysis of Algorithms</a:t>
            </a:r>
          </a:p>
        </p:txBody>
      </p:sp>
      <p:sp>
        <p:nvSpPr>
          <p:cNvPr id="174" name="introduction…"/>
          <p:cNvSpPr txBox="1"/>
          <p:nvPr>
            <p:ph type="body" sz="half" idx="1"/>
          </p:nvPr>
        </p:nvSpPr>
        <p:spPr>
          <a:prstGeom prst="rect">
            <a:avLst/>
          </a:prstGeom>
        </p:spPr>
        <p:txBody>
          <a:bodyPr/>
          <a:lstStyle/>
          <a:p>
            <a:pPr marL="498263" indent="-317499"/>
            <a:r>
              <a:t>introduction</a:t>
            </a:r>
          </a:p>
          <a:p>
            <a:pPr marL="498263" indent="-317499"/>
            <a:r>
              <a:t>mathematical models</a:t>
            </a:r>
          </a:p>
          <a:p>
            <a:pPr lvl="1" marL="443088"/>
            <a:r>
              <a:t>order-of-growth classifications</a:t>
            </a:r>
          </a:p>
          <a:p>
            <a:pPr marL="498263" indent="-317499"/>
            <a:r>
              <a:t>theory of algorithms</a:t>
            </a:r>
          </a:p>
          <a:p>
            <a:pPr marL="498263" indent="-317499"/>
            <a:r>
              <a:t>memory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9" name="Group"/>
          <p:cNvGrpSpPr/>
          <p:nvPr/>
        </p:nvGrpSpPr>
        <p:grpSpPr>
          <a:xfrm>
            <a:off x="2086092" y="5156200"/>
            <a:ext cx="8675827" cy="4013200"/>
            <a:chOff x="0" y="0"/>
            <a:chExt cx="8675825" cy="4013200"/>
          </a:xfrm>
        </p:grpSpPr>
        <p:graphicFrame>
          <p:nvGraphicFramePr>
            <p:cNvPr id="176" name="表格 1"/>
            <p:cNvGraphicFramePr/>
            <p:nvPr/>
          </p:nvGraphicFramePr>
          <p:xfrm>
            <a:off x="0" y="0"/>
            <a:ext cx="6629400" cy="40132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3262825"/>
                  <a:gridCol w="3299781"/>
                </a:tblGrid>
                <a:tr h="562428">
                  <a:tc>
                    <a:txBody>
                      <a:bodyPr/>
                      <a:lstStyle/>
                      <a:p>
                        <a:pPr marL="58702" marR="58702" algn="ctr" defTabSz="1295400">
                          <a:lnSpc>
                            <a:spcPct val="130000"/>
                          </a:lnSpc>
                          <a:defRPr sz="1800">
                            <a:solidFill>
                              <a:srgbClr val="000000"/>
                            </a:solidFill>
                          </a:defRPr>
                        </a:pPr>
                        <a:r>
                          <a:rPr>
                            <a:solidFill>
                              <a:srgbClr val="FFFFFF"/>
                            </a:solidFill>
                            <a:uFill>
                              <a:solidFill>
                                <a:srgbClr val="000000"/>
                              </a:solidFill>
                            </a:uFill>
                            <a:sym typeface="Lucida Sans Regular"/>
                          </a:rPr>
                          <a:t>operation</a:t>
                        </a:r>
                      </a:p>
                    </a:txBody>
                    <a:tcPr marL="50800" marR="50800" marT="50800" marB="50800" anchor="ctr" anchorCtr="0" horzOverflow="overflow">
                      <a:lnL w="28575">
                        <a:miter lim="400000"/>
                      </a:lnL>
                    </a:tcPr>
                  </a:tc>
                  <a:tc>
                    <a:txBody>
                      <a:bodyPr/>
                      <a:lstStyle/>
                      <a:p>
                        <a:pPr marL="58702" marR="58702" algn="ctr" defTabSz="1295400">
                          <a:lnSpc>
                            <a:spcPct val="130000"/>
                          </a:lnSpc>
                          <a:defRPr sz="1800">
                            <a:solidFill>
                              <a:srgbClr val="000000"/>
                            </a:solidFill>
                          </a:defRPr>
                        </a:pPr>
                        <a:r>
                          <a:rPr>
                            <a:solidFill>
                              <a:srgbClr val="FFFFFF"/>
                            </a:solidFill>
                            <a:uFill>
                              <a:solidFill>
                                <a:srgbClr val="000000"/>
                              </a:solidFill>
                            </a:uFill>
                            <a:sym typeface="Lucida Sans Regular"/>
                          </a:rPr>
                          <a:t>frequency</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variable declaration</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rPr i="1"/>
                          <a:t>N</a:t>
                        </a:r>
                        <a:r>
                          <a:t> + 2</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assignment statement</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rPr i="1"/>
                          <a:t>N</a:t>
                        </a:r>
                        <a:r>
                          <a:t> + 2</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less than compare</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t>½ (</a:t>
                        </a:r>
                        <a:r>
                          <a:rPr i="1"/>
                          <a:t>N</a:t>
                        </a:r>
                        <a:r>
                          <a:t> + 1) (</a:t>
                        </a:r>
                        <a:r>
                          <a:rPr i="1"/>
                          <a:t>N</a:t>
                        </a:r>
                        <a:r>
                          <a:t> + 2)</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equal to compare</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t>½ </a:t>
                        </a:r>
                        <a:r>
                          <a:rPr i="1"/>
                          <a:t>N</a:t>
                        </a:r>
                        <a:r>
                          <a:t> (</a:t>
                        </a:r>
                        <a:r>
                          <a:rPr i="1"/>
                          <a:t>N</a:t>
                        </a:r>
                        <a:r>
                          <a:t> − 1)</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solidFill>
                              <a:srgbClr val="8D3124"/>
                            </a:solidFill>
                            <a:uFill>
                              <a:solidFill>
                                <a:srgbClr val="000000"/>
                              </a:solidFill>
                            </a:uFill>
                            <a:sym typeface="Lucida Sans Regular"/>
                          </a:rPr>
                          <a:t>array access</a:t>
                        </a:r>
                      </a:p>
                    </a:txBody>
                    <a:tcPr marL="50800" marR="50800" marT="50800" marB="50800" anchor="ctr" anchorCtr="0" horzOverflow="overflow">
                      <a:lnL w="28575">
                        <a:miter lim="400000"/>
                      </a:lnL>
                    </a:tcPr>
                  </a:tc>
                  <a:tc>
                    <a:txBody>
                      <a:bodyPr/>
                      <a:lstStyle/>
                      <a:p>
                        <a:pPr marL="58702" marR="58702" algn="ctr" defTabSz="1295400">
                          <a:lnSpc>
                            <a:spcPct val="130000"/>
                          </a:lnSpc>
                          <a:defRPr sz="2000">
                            <a:solidFill>
                              <a:srgbClr val="8D3124"/>
                            </a:solidFill>
                            <a:uFill>
                              <a:solidFill>
                                <a:srgbClr val="000000"/>
                              </a:solidFill>
                            </a:uFill>
                            <a:latin typeface="Times Roman"/>
                            <a:ea typeface="Times Roman"/>
                            <a:cs typeface="Times Roman"/>
                            <a:sym typeface="Times Roman"/>
                          </a:defRPr>
                        </a:pPr>
                        <a:r>
                          <a:rPr i="1"/>
                          <a:t>N</a:t>
                        </a:r>
                        <a:r>
                          <a:t> (</a:t>
                        </a:r>
                        <a:r>
                          <a:rPr i="1"/>
                          <a:t>N</a:t>
                        </a:r>
                        <a:r>
                          <a:t> − 1)</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increment</a:t>
                        </a:r>
                      </a:p>
                    </a:txBody>
                    <a:tcPr marL="50800" marR="50800" marT="50800" marB="50800" anchor="ctr" anchorCtr="0" horzOverflow="overflow">
                      <a:lnL w="28575">
                        <a:miter lim="400000"/>
                      </a:lnL>
                      <a:lnB w="28575">
                        <a:miter lim="400000"/>
                      </a:lnB>
                    </a:tcPr>
                  </a:tc>
                  <a:tc>
                    <a:txBody>
                      <a:bodyPr/>
                      <a:lstStyle/>
                      <a:p>
                        <a:pPr marL="58702" marR="58702" algn="ctr" defTabSz="1295400">
                          <a:lnSpc>
                            <a:spcPct val="130000"/>
                          </a:lnSpc>
                          <a:defRPr sz="2000">
                            <a:uFill>
                              <a:solidFill>
                                <a:srgbClr val="000000"/>
                              </a:solidFill>
                            </a:uFill>
                            <a:sym typeface="Lucida Sans Regular"/>
                          </a:defRPr>
                        </a:pPr>
                        <a:r>
                          <a:rPr>
                            <a:latin typeface="Times Roman"/>
                            <a:ea typeface="Times Roman"/>
                            <a:cs typeface="Times Roman"/>
                            <a:sym typeface="Times Roman"/>
                          </a:rPr>
                          <a:t>½ </a:t>
                        </a:r>
                        <a:r>
                          <a:rPr i="1">
                            <a:latin typeface="Times Roman"/>
                            <a:ea typeface="Times Roman"/>
                            <a:cs typeface="Times Roman"/>
                            <a:sym typeface="Times Roman"/>
                          </a:rPr>
                          <a:t>N</a:t>
                        </a:r>
                        <a:r>
                          <a:rPr>
                            <a:latin typeface="Times Roman"/>
                            <a:ea typeface="Times Roman"/>
                            <a:cs typeface="Times Roman"/>
                            <a:sym typeface="Times Roman"/>
                          </a:rPr>
                          <a:t> (</a:t>
                        </a:r>
                        <a:r>
                          <a:rPr i="1">
                            <a:latin typeface="Times Roman"/>
                            <a:ea typeface="Times Roman"/>
                            <a:cs typeface="Times Roman"/>
                            <a:sym typeface="Times Roman"/>
                          </a:rPr>
                          <a:t>N</a:t>
                        </a:r>
                        <a:r>
                          <a:rPr>
                            <a:latin typeface="Times Roman"/>
                            <a:ea typeface="Times Roman"/>
                            <a:cs typeface="Times Roman"/>
                            <a:sym typeface="Times Roman"/>
                          </a:rPr>
                          <a:t> − 1)</a:t>
                        </a:r>
                        <a:r>
                          <a:t> to </a:t>
                        </a:r>
                        <a:r>
                          <a:rPr i="1">
                            <a:latin typeface="Times Roman"/>
                            <a:ea typeface="Times Roman"/>
                            <a:cs typeface="Times Roman"/>
                            <a:sym typeface="Times Roman"/>
                          </a:rPr>
                          <a:t>N</a:t>
                        </a:r>
                        <a:r>
                          <a:rPr>
                            <a:latin typeface="Times Roman"/>
                            <a:ea typeface="Times Roman"/>
                            <a:cs typeface="Times Roman"/>
                            <a:sym typeface="Times Roman"/>
                          </a:rPr>
                          <a:t> (</a:t>
                        </a:r>
                        <a:r>
                          <a:rPr i="1">
                            <a:latin typeface="Times Roman"/>
                            <a:ea typeface="Times Roman"/>
                            <a:cs typeface="Times Roman"/>
                            <a:sym typeface="Times Roman"/>
                          </a:rPr>
                          <a:t>N</a:t>
                        </a:r>
                        <a:r>
                          <a:rPr>
                            <a:latin typeface="Times Roman"/>
                            <a:ea typeface="Times Roman"/>
                            <a:cs typeface="Times Roman"/>
                            <a:sym typeface="Times Roman"/>
                          </a:rPr>
                          <a:t> − 1)</a:t>
                        </a:r>
                        <a:r>
                          <a:t> </a:t>
                        </a:r>
                      </a:p>
                    </a:txBody>
                    <a:tcPr marL="50800" marR="50800" marT="50800" marB="50800" anchor="ctr" anchorCtr="0" horzOverflow="overflow">
                      <a:lnR w="28575">
                        <a:miter lim="400000"/>
                      </a:lnR>
                      <a:lnB w="28575">
                        <a:miter lim="400000"/>
                      </a:lnB>
                    </a:tcPr>
                  </a:tc>
                </a:tr>
              </a:tbl>
            </a:graphicData>
          </a:graphic>
        </p:graphicFrame>
        <p:sp>
          <p:nvSpPr>
            <p:cNvPr id="177" name="Line"/>
            <p:cNvSpPr/>
            <p:nvPr/>
          </p:nvSpPr>
          <p:spPr>
            <a:xfrm>
              <a:off x="6907765" y="1843333"/>
              <a:ext cx="317501" cy="2057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2700" cap="flat">
              <a:solidFill>
                <a:srgbClr val="8D3124"/>
              </a:solidFill>
              <a:prstDash val="solid"/>
              <a:round/>
            </a:ln>
            <a:effectLst/>
          </p:spPr>
          <p:txBody>
            <a:bodyPr wrap="square" lIns="203200" tIns="203200" rIns="203200" bIns="203200" numCol="1" anchor="t">
              <a:noAutofit/>
            </a:bodyPr>
            <a:lstStyle/>
            <a:p>
              <a:pPr marL="7224" marR="7224" defTabSz="1295400">
                <a:lnSpc>
                  <a:spcPct val="120000"/>
                </a:lnSpc>
                <a:defRPr b="1" sz="2000">
                  <a:uFill>
                    <a:solidFill>
                      <a:srgbClr val="000000"/>
                    </a:solidFill>
                  </a:uFill>
                </a:defRPr>
              </a:pPr>
            </a:p>
          </p:txBody>
        </p:sp>
        <p:sp>
          <p:nvSpPr>
            <p:cNvPr id="178" name="tedious to count exactly"/>
            <p:cNvSpPr/>
            <p:nvPr/>
          </p:nvSpPr>
          <p:spPr>
            <a:xfrm>
              <a:off x="7405825" y="273050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tedious to count exactly</a:t>
              </a:r>
            </a:p>
          </p:txBody>
        </p:sp>
      </p:grpSp>
      <p:sp>
        <p:nvSpPr>
          <p:cNvPr id="180" name="How long does the following algorithm take ?"/>
          <p:cNvSpPr txBox="1"/>
          <p:nvPr>
            <p:ph type="title"/>
          </p:nvPr>
        </p:nvSpPr>
        <p:spPr>
          <a:prstGeom prst="rect">
            <a:avLst/>
          </a:prstGeom>
        </p:spPr>
        <p:txBody>
          <a:bodyPr/>
          <a:lstStyle/>
          <a:p>
            <a:pPr/>
            <a:r>
              <a:t>How long does the following algorithm take ?</a:t>
            </a:r>
          </a:p>
        </p:txBody>
      </p:sp>
      <p:sp>
        <p:nvSpPr>
          <p:cNvPr id="181" name="Q.  How many instructions as a function of input size N ?"/>
          <p:cNvSpPr txBox="1"/>
          <p:nvPr>
            <p:ph type="body" sz="half" idx="1"/>
          </p:nvPr>
        </p:nvSpPr>
        <p:spPr>
          <a:xfrm>
            <a:off x="812800" y="1270000"/>
            <a:ext cx="11379200" cy="3338668"/>
          </a:xfrm>
          <a:prstGeom prst="rect">
            <a:avLst/>
          </a:prstGeom>
        </p:spPr>
        <p:txBody>
          <a:bodyPr/>
          <a:lstStyle/>
          <a:p>
            <a:pPr indent="127000"/>
            <a:r>
              <a:t>Q. </a:t>
            </a:r>
            <a:r>
              <a:t> How many instructions as a function </a:t>
            </a:r>
            <a:r>
              <a:t>of input size </a:t>
            </a:r>
            <a:r>
              <a:rPr i="1">
                <a:latin typeface="Times Roman"/>
                <a:ea typeface="Times Roman"/>
                <a:cs typeface="Times Roman"/>
                <a:sym typeface="Times Roman"/>
              </a:rPr>
              <a:t>N </a:t>
            </a:r>
            <a:r>
              <a:t>?</a:t>
            </a:r>
          </a:p>
        </p:txBody>
      </p:sp>
      <p:sp>
        <p:nvSpPr>
          <p:cNvPr id="182"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int count = 0;…"/>
          <p:cNvSpPr/>
          <p:nvPr/>
        </p:nvSpPr>
        <p:spPr>
          <a:xfrm>
            <a:off x="2120617" y="2159000"/>
            <a:ext cx="5422901" cy="2418080"/>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int count = 0;</a:t>
            </a:r>
          </a:p>
          <a:p>
            <a:pPr marL="7224" marR="7224" defTabSz="1295400">
              <a:lnSpc>
                <a:spcPct val="140000"/>
              </a:lnSpc>
              <a:defRPr b="1" sz="2000">
                <a:uFill>
                  <a:solidFill>
                    <a:srgbClr val="000000"/>
                  </a:solidFill>
                </a:uFill>
              </a:defRPr>
            </a:pPr>
            <a:r>
              <a:t>for (int i = 0; i &lt; N; i++)</a:t>
            </a:r>
          </a:p>
          <a:p>
            <a:pPr marL="7224" marR="7224" defTabSz="1295400">
              <a:lnSpc>
                <a:spcPct val="140000"/>
              </a:lnSpc>
              <a:defRPr b="1" sz="2000">
                <a:uFill>
                  <a:solidFill>
                    <a:srgbClr val="000000"/>
                  </a:solidFill>
                </a:uFill>
              </a:defRPr>
            </a:pPr>
            <a:r>
              <a:t>   for (int j = i+1; j &lt; N; j++)</a:t>
            </a:r>
          </a:p>
          <a:p>
            <a:pPr marL="7224" marR="7224" defTabSz="1295400">
              <a:lnSpc>
                <a:spcPct val="140000"/>
              </a:lnSpc>
              <a:defRPr b="1" sz="2000">
                <a:solidFill>
                  <a:srgbClr val="8D3124"/>
                </a:solidFill>
                <a:uFill>
                  <a:solidFill>
                    <a:srgbClr val="8D3124"/>
                  </a:solidFill>
                </a:uFill>
              </a:defRPr>
            </a:pPr>
            <a:r>
              <a:t>      </a:t>
            </a:r>
            <a:r>
              <a:rPr>
                <a:solidFill>
                  <a:srgbClr val="000000"/>
                </a:solidFill>
                <a:uFill>
                  <a:solidFill>
                    <a:srgbClr val="000000"/>
                  </a:solidFill>
                </a:uFill>
              </a:rPr>
              <a:t>if (</a:t>
            </a:r>
            <a:r>
              <a:t>a[i] </a:t>
            </a:r>
            <a:r>
              <a:rPr>
                <a:solidFill>
                  <a:srgbClr val="000000"/>
                </a:solidFill>
                <a:uFill>
                  <a:solidFill>
                    <a:srgbClr val="000000"/>
                  </a:solidFill>
                </a:uFill>
              </a:rPr>
              <a:t>+ </a:t>
            </a:r>
            <a:r>
              <a:t>a[j]</a:t>
            </a:r>
            <a:r>
              <a:rPr>
                <a:solidFill>
                  <a:srgbClr val="000000"/>
                </a:solidFill>
                <a:uFill>
                  <a:solidFill>
                    <a:srgbClr val="000000"/>
                  </a:solidFill>
                </a:uFill>
              </a:rPr>
              <a:t> == 0)</a:t>
            </a:r>
          </a:p>
          <a:p>
            <a:pPr marL="7224" marR="7224" defTabSz="1295400">
              <a:lnSpc>
                <a:spcPct val="140000"/>
              </a:lnSpc>
              <a:defRPr b="1" sz="2000">
                <a:uFill>
                  <a:solidFill>
                    <a:srgbClr val="000000"/>
                  </a:solidFill>
                </a:uFill>
              </a:defRPr>
            </a:pPr>
            <a:r>
              <a:t>         count++;</a:t>
            </a:r>
          </a:p>
        </p:txBody>
      </p:sp>
      <p:grpSp>
        <p:nvGrpSpPr>
          <p:cNvPr id="187" name="Group"/>
          <p:cNvGrpSpPr/>
          <p:nvPr/>
        </p:nvGrpSpPr>
        <p:grpSpPr>
          <a:xfrm>
            <a:off x="4362908" y="3889559"/>
            <a:ext cx="7814437" cy="1810043"/>
            <a:chOff x="0" y="0"/>
            <a:chExt cx="7814435" cy="1810042"/>
          </a:xfrm>
        </p:grpSpPr>
        <p:pic>
          <p:nvPicPr>
            <p:cNvPr id="184" name="droppedImage.pdf" descr="droppedImage.pdf"/>
            <p:cNvPicPr>
              <a:picLocks noChangeAspect="1"/>
            </p:cNvPicPr>
            <p:nvPr/>
          </p:nvPicPr>
          <p:blipFill>
            <a:blip r:embed="rId3">
              <a:extLst/>
            </a:blip>
            <a:srcRect l="0" t="0" r="0" b="397"/>
            <a:stretch>
              <a:fillRect/>
            </a:stretch>
          </p:blipFill>
          <p:spPr>
            <a:xfrm>
              <a:off x="3786776" y="780659"/>
              <a:ext cx="4027660" cy="1029384"/>
            </a:xfrm>
            <a:prstGeom prst="rect">
              <a:avLst/>
            </a:prstGeom>
            <a:ln w="12700" cap="flat">
              <a:noFill/>
              <a:round/>
            </a:ln>
            <a:effectLst/>
          </p:spPr>
        </p:pic>
        <p:sp>
          <p:nvSpPr>
            <p:cNvPr id="185" name="Line"/>
            <p:cNvSpPr/>
            <p:nvPr/>
          </p:nvSpPr>
          <p:spPr>
            <a:xfrm>
              <a:off x="1017836" y="41492"/>
              <a:ext cx="2539757" cy="94955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186" name="Line"/>
            <p:cNvSpPr/>
            <p:nvPr/>
          </p:nvSpPr>
          <p:spPr>
            <a:xfrm>
              <a:off x="0" y="0"/>
              <a:ext cx="3567359" cy="99070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ommon order-of-growth classifications"/>
          <p:cNvSpPr txBox="1"/>
          <p:nvPr>
            <p:ph type="title"/>
          </p:nvPr>
        </p:nvSpPr>
        <p:spPr>
          <a:prstGeom prst="rect">
            <a:avLst/>
          </a:prstGeom>
        </p:spPr>
        <p:txBody>
          <a:bodyPr/>
          <a:lstStyle/>
          <a:p>
            <a:pPr/>
            <a:r>
              <a:t>Common order-of-growth classifications</a:t>
            </a:r>
          </a:p>
        </p:txBody>
      </p:sp>
      <p:sp>
        <p:nvSpPr>
          <p:cNvPr id="192" name="Definition.  If T(N) ~ c g(N) for some constant c &gt; 0, then the order of growth of T(N) is g(N).…"/>
          <p:cNvSpPr txBox="1"/>
          <p:nvPr>
            <p:ph type="body" idx="1"/>
          </p:nvPr>
        </p:nvSpPr>
        <p:spPr>
          <a:xfrm>
            <a:off x="955009" y="1098717"/>
            <a:ext cx="11873947" cy="8128001"/>
          </a:xfrm>
          <a:prstGeom prst="rect">
            <a:avLst/>
          </a:prstGeom>
        </p:spPr>
        <p:txBody>
          <a:bodyPr/>
          <a:lstStyle/>
          <a:p>
            <a:pPr indent="127000"/>
            <a:r>
              <a:rPr>
                <a:solidFill>
                  <a:srgbClr val="005493"/>
                </a:solidFill>
              </a:rPr>
              <a:t>Definition.</a:t>
            </a:r>
            <a:r>
              <a:t>  If </a:t>
            </a:r>
            <a:r>
              <a:rPr i="1">
                <a:latin typeface="Times Roman"/>
                <a:ea typeface="Times Roman"/>
                <a:cs typeface="Times Roman"/>
                <a:sym typeface="Times Roman"/>
              </a:rPr>
              <a:t>T</a:t>
            </a:r>
            <a:r>
              <a:rPr>
                <a:latin typeface="Times Roman"/>
                <a:ea typeface="Times Roman"/>
                <a:cs typeface="Times Roman"/>
                <a:sym typeface="Times Roman"/>
              </a:rPr>
              <a:t>(</a:t>
            </a:r>
            <a:r>
              <a:rPr i="1">
                <a:latin typeface="Times Roman"/>
                <a:ea typeface="Times Roman"/>
                <a:cs typeface="Times Roman"/>
                <a:sym typeface="Times Roman"/>
              </a:rPr>
              <a:t>N</a:t>
            </a:r>
            <a:r>
              <a:rPr>
                <a:latin typeface="Times Roman"/>
                <a:ea typeface="Times Roman"/>
                <a:cs typeface="Times Roman"/>
                <a:sym typeface="Times Roman"/>
              </a:rPr>
              <a:t>) ~ </a:t>
            </a:r>
            <a:r>
              <a:rPr i="1">
                <a:latin typeface="Times Roman"/>
                <a:ea typeface="Times Roman"/>
                <a:cs typeface="Times Roman"/>
                <a:sym typeface="Times Roman"/>
              </a:rPr>
              <a:t>c g</a:t>
            </a:r>
            <a:r>
              <a:rPr>
                <a:latin typeface="Times Roman"/>
                <a:ea typeface="Times Roman"/>
                <a:cs typeface="Times Roman"/>
                <a:sym typeface="Times Roman"/>
              </a:rPr>
              <a:t>(</a:t>
            </a:r>
            <a:r>
              <a:rPr i="1">
                <a:latin typeface="Times Roman"/>
                <a:ea typeface="Times Roman"/>
                <a:cs typeface="Times Roman"/>
                <a:sym typeface="Times Roman"/>
              </a:rPr>
              <a:t>N</a:t>
            </a:r>
            <a:r>
              <a:rPr>
                <a:latin typeface="Times Roman"/>
                <a:ea typeface="Times Roman"/>
                <a:cs typeface="Times Roman"/>
                <a:sym typeface="Times Roman"/>
              </a:rPr>
              <a:t>)</a:t>
            </a:r>
            <a:r>
              <a:t> for some constant </a:t>
            </a:r>
            <a:r>
              <a:rPr i="1">
                <a:latin typeface="Times Roman"/>
                <a:ea typeface="Times Roman"/>
                <a:cs typeface="Times Roman"/>
                <a:sym typeface="Times Roman"/>
              </a:rPr>
              <a:t>c </a:t>
            </a:r>
            <a:r>
              <a:rPr>
                <a:latin typeface="Times Roman"/>
                <a:ea typeface="Times Roman"/>
                <a:cs typeface="Times Roman"/>
                <a:sym typeface="Times Roman"/>
              </a:rPr>
              <a:t>&gt; 0</a:t>
            </a:r>
            <a:r>
              <a:t>, then the </a:t>
            </a:r>
            <a:r>
              <a:rPr>
                <a:solidFill>
                  <a:srgbClr val="8D3124"/>
                </a:solidFill>
                <a:uFill>
                  <a:solidFill>
                    <a:srgbClr val="8D3124"/>
                  </a:solidFill>
                </a:uFill>
              </a:rPr>
              <a:t>order of growth</a:t>
            </a:r>
            <a:br>
              <a:rPr>
                <a:solidFill>
                  <a:srgbClr val="8D3124"/>
                </a:solidFill>
                <a:uFill>
                  <a:solidFill>
                    <a:srgbClr val="8D3124"/>
                  </a:solidFill>
                </a:uFill>
              </a:rPr>
            </a:br>
            <a:r>
              <a:t>of </a:t>
            </a:r>
            <a:r>
              <a:rPr i="1">
                <a:latin typeface="Times Roman"/>
                <a:ea typeface="Times Roman"/>
                <a:cs typeface="Times Roman"/>
                <a:sym typeface="Times Roman"/>
              </a:rPr>
              <a:t>T</a:t>
            </a:r>
            <a:r>
              <a:rPr>
                <a:latin typeface="Times Roman"/>
                <a:ea typeface="Times Roman"/>
                <a:cs typeface="Times Roman"/>
                <a:sym typeface="Times Roman"/>
              </a:rPr>
              <a:t>(</a:t>
            </a:r>
            <a:r>
              <a:rPr i="1">
                <a:latin typeface="Times Roman"/>
                <a:ea typeface="Times Roman"/>
                <a:cs typeface="Times Roman"/>
                <a:sym typeface="Times Roman"/>
              </a:rPr>
              <a:t>N</a:t>
            </a:r>
            <a:r>
              <a:rPr>
                <a:latin typeface="Times Roman"/>
                <a:ea typeface="Times Roman"/>
                <a:cs typeface="Times Roman"/>
                <a:sym typeface="Times Roman"/>
              </a:rPr>
              <a:t>)</a:t>
            </a:r>
            <a:r>
              <a:t> is </a:t>
            </a:r>
            <a:r>
              <a:rPr i="1">
                <a:latin typeface="Times Roman"/>
                <a:ea typeface="Times Roman"/>
                <a:cs typeface="Times Roman"/>
                <a:sym typeface="Times Roman"/>
              </a:rPr>
              <a:t>g</a:t>
            </a:r>
            <a:r>
              <a:rPr>
                <a:latin typeface="Times Roman"/>
                <a:ea typeface="Times Roman"/>
                <a:cs typeface="Times Roman"/>
                <a:sym typeface="Times Roman"/>
              </a:rPr>
              <a:t>(</a:t>
            </a:r>
            <a:r>
              <a:rPr i="1">
                <a:latin typeface="Times Roman"/>
                <a:ea typeface="Times Roman"/>
                <a:cs typeface="Times Roman"/>
                <a:sym typeface="Times Roman"/>
              </a:rPr>
              <a:t>N</a:t>
            </a:r>
            <a:r>
              <a:rPr>
                <a:latin typeface="Times Roman"/>
                <a:ea typeface="Times Roman"/>
                <a:cs typeface="Times Roman"/>
                <a:sym typeface="Times Roman"/>
              </a:rPr>
              <a:t>)</a:t>
            </a:r>
            <a:r>
              <a:t>.</a:t>
            </a:r>
          </a:p>
          <a:p>
            <a:pPr lvl="1" marL="1003300" indent="-368300"/>
            <a:r>
              <a:t>Ignores leading coefficient.</a:t>
            </a:r>
          </a:p>
          <a:p>
            <a:pPr lvl="1" marL="1003300" indent="-368300"/>
            <a:r>
              <a:t>Ignores lower-order terms.</a:t>
            </a:r>
            <a:br/>
          </a:p>
          <a:p>
            <a:pPr indent="127000"/>
            <a:r>
              <a:rPr>
                <a:solidFill>
                  <a:srgbClr val="005493"/>
                </a:solidFill>
              </a:rPr>
              <a:t>Ex.</a:t>
            </a:r>
            <a:r>
              <a:t>  The order of growth of the </a:t>
            </a:r>
            <a:r>
              <a:rPr>
                <a:solidFill>
                  <a:srgbClr val="8D3124"/>
                </a:solidFill>
                <a:uFill>
                  <a:solidFill>
                    <a:srgbClr val="8D3124"/>
                  </a:solidFill>
                </a:uFill>
              </a:rPr>
              <a:t>running time </a:t>
            </a:r>
            <a:r>
              <a:t>of thi</a:t>
            </a:r>
            <a:r>
              <a:t>s code is</a:t>
            </a:r>
            <a:r>
              <a:t> </a:t>
            </a:r>
            <a:r>
              <a:rPr i="1">
                <a:latin typeface="Times Roman"/>
                <a:ea typeface="Times Roman"/>
                <a:cs typeface="Times Roman"/>
                <a:sym typeface="Times Roman"/>
              </a:rPr>
              <a:t>N </a:t>
            </a:r>
            <a:r>
              <a:rPr baseline="31999">
                <a:latin typeface="Times Roman"/>
                <a:ea typeface="Times Roman"/>
                <a:cs typeface="Times Roman"/>
                <a:sym typeface="Times Roman"/>
              </a:rPr>
              <a:t>3</a:t>
            </a:r>
            <a:r>
              <a:t>.</a:t>
            </a:r>
          </a:p>
        </p:txBody>
      </p:sp>
      <p:sp>
        <p:nvSpPr>
          <p:cNvPr id="1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int count = 0;…"/>
          <p:cNvSpPr/>
          <p:nvPr/>
        </p:nvSpPr>
        <p:spPr>
          <a:xfrm>
            <a:off x="2095217" y="4772659"/>
            <a:ext cx="6565901" cy="284480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int count = 0;</a:t>
            </a:r>
          </a:p>
          <a:p>
            <a:pPr marL="7224" marR="7224" defTabSz="1295400">
              <a:lnSpc>
                <a:spcPct val="140000"/>
              </a:lnSpc>
              <a:defRPr b="1" sz="2000">
                <a:uFill>
                  <a:solidFill>
                    <a:srgbClr val="000000"/>
                  </a:solidFill>
                </a:uFill>
              </a:defRPr>
            </a:pPr>
            <a:r>
              <a:t>for (int i = 0; i &lt; N; i++)</a:t>
            </a:r>
          </a:p>
          <a:p>
            <a:pPr marL="7224" marR="7224" defTabSz="1295400">
              <a:lnSpc>
                <a:spcPct val="140000"/>
              </a:lnSpc>
              <a:defRPr b="1" sz="2000">
                <a:uFill>
                  <a:solidFill>
                    <a:srgbClr val="000000"/>
                  </a:solidFill>
                </a:uFill>
              </a:defRPr>
            </a:pPr>
            <a:r>
              <a:t>   for (int j = i+1; j &lt; N; j++)</a:t>
            </a:r>
          </a:p>
          <a:p>
            <a:pPr marL="7224" marR="7224" defTabSz="1295400">
              <a:lnSpc>
                <a:spcPct val="140000"/>
              </a:lnSpc>
              <a:defRPr b="1" sz="2000">
                <a:uFill>
                  <a:solidFill>
                    <a:srgbClr val="000000"/>
                  </a:solidFill>
                </a:uFill>
              </a:defRPr>
            </a:pPr>
            <a:r>
              <a:t>      for (int k = j+1; k &lt; N; k++)</a:t>
            </a:r>
          </a:p>
          <a:p>
            <a:pPr marL="7224" marR="7224" defTabSz="1295400">
              <a:lnSpc>
                <a:spcPct val="140000"/>
              </a:lnSpc>
              <a:defRPr b="1" sz="2000">
                <a:uFill>
                  <a:solidFill>
                    <a:srgbClr val="000000"/>
                  </a:solidFill>
                </a:uFill>
              </a:defRPr>
            </a:pPr>
            <a:r>
              <a:t>         if (a[i] + a[j] + a[k] == 0)</a:t>
            </a:r>
          </a:p>
          <a:p>
            <a:pPr marL="7224" marR="7224" defTabSz="1295400">
              <a:lnSpc>
                <a:spcPct val="140000"/>
              </a:lnSpc>
              <a:defRPr b="1" sz="2000">
                <a:uFill>
                  <a:solidFill>
                    <a:srgbClr val="000000"/>
                  </a:solidFill>
                </a:uFill>
              </a:defRPr>
            </a:pPr>
            <a:r>
              <a:t>            count++;</a:t>
            </a:r>
          </a:p>
        </p:txBody>
      </p:sp>
      <p:sp>
        <p:nvSpPr>
          <p:cNvPr id="195" name="where leading coefficient…"/>
          <p:cNvSpPr txBox="1"/>
          <p:nvPr/>
        </p:nvSpPr>
        <p:spPr>
          <a:xfrm>
            <a:off x="5245054" y="1673738"/>
            <a:ext cx="3730889"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where leading coefficient</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depends on machine, compiler, JVM, ...</a:t>
            </a:r>
          </a:p>
        </p:txBody>
      </p:sp>
      <p:sp>
        <p:nvSpPr>
          <p:cNvPr id="196" name="Line"/>
          <p:cNvSpPr/>
          <p:nvPr/>
        </p:nvSpPr>
        <p:spPr>
          <a:xfrm>
            <a:off x="4550332" y="1656587"/>
            <a:ext cx="404233" cy="329684"/>
          </a:xfrm>
          <a:prstGeom prst="line">
            <a:avLst/>
          </a:prstGeom>
          <a:ln w="25400">
            <a:solidFill>
              <a:srgbClr val="8D3124"/>
            </a:solidFill>
            <a:headEnd type="triangle"/>
          </a:ln>
        </p:spPr>
        <p:txBody>
          <a:bodyPr lIns="0" tIns="0" rIns="0" bIns="0"/>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2">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92">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3" fill="hold">
                                  <p:stCondLst>
                                    <p:cond delay="0"/>
                                  </p:stCondLst>
                                  <p:iterate type="el" backwards="0">
                                    <p:tmAbs val="0"/>
                                  </p:iterate>
                                  <p:childTnLst>
                                    <p:set>
                                      <p:cBhvr>
                                        <p:cTn id="17" fill="hold"/>
                                        <p:tgtEl>
                                          <p:spTgt spid="19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4" fill="hold">
                                  <p:stCondLst>
                                    <p:cond delay="0"/>
                                  </p:stCondLst>
                                  <p:iterate type="el" backwards="0">
                                    <p:tmAbs val="0"/>
                                  </p:iterate>
                                  <p:childTnLst>
                                    <p:set>
                                      <p:cBhvr>
                                        <p:cTn id="21" fill="hold"/>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2" grpId="1"/>
      <p:bldP build="whole" bldLvl="1" animBg="1" rev="0" advAuto="0" spid="194" grpId="2"/>
      <p:bldP build="whole" bldLvl="1" animBg="1" rev="0" advAuto="0" spid="196" grpId="3"/>
      <p:bldP build="whole" bldLvl="1" animBg="1" rev="0" advAuto="0" spid="195" grpId="4"/>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Common order-of-growth classifications"/>
          <p:cNvSpPr txBox="1"/>
          <p:nvPr>
            <p:ph type="title"/>
          </p:nvPr>
        </p:nvSpPr>
        <p:spPr>
          <a:prstGeom prst="rect">
            <a:avLst/>
          </a:prstGeom>
        </p:spPr>
        <p:txBody>
          <a:bodyPr/>
          <a:lstStyle/>
          <a:p>
            <a:pPr/>
            <a:r>
              <a:t>Common order-of-growth classifications</a:t>
            </a:r>
          </a:p>
        </p:txBody>
      </p:sp>
      <p:sp>
        <p:nvSpPr>
          <p:cNvPr id="199" name="Good news.  The set of functions         1,  log N,  N,  N log N,  N 2,  N 3, and 2N…"/>
          <p:cNvSpPr txBox="1"/>
          <p:nvPr>
            <p:ph type="body" idx="1"/>
          </p:nvPr>
        </p:nvSpPr>
        <p:spPr>
          <a:prstGeom prst="rect">
            <a:avLst/>
          </a:prstGeom>
        </p:spPr>
        <p:txBody>
          <a:bodyPr/>
          <a:lstStyle/>
          <a:p>
            <a:pPr indent="127000"/>
            <a:r>
              <a:rPr>
                <a:solidFill>
                  <a:srgbClr val="005493"/>
                </a:solidFill>
              </a:rPr>
              <a:t>Good news.</a:t>
            </a:r>
            <a:r>
              <a:t>  The set of functions</a:t>
            </a:r>
            <a:br/>
            <a:r>
              <a:t>        </a:t>
            </a:r>
            <a:r>
              <a:rPr>
                <a:latin typeface="Times Roman"/>
                <a:ea typeface="Times Roman"/>
                <a:cs typeface="Times Roman"/>
                <a:sym typeface="Times Roman"/>
              </a:rPr>
              <a:t>1</a:t>
            </a:r>
            <a:r>
              <a:t>,  </a:t>
            </a:r>
            <a:r>
              <a:rPr>
                <a:latin typeface="Times Roman"/>
                <a:ea typeface="Times Roman"/>
                <a:cs typeface="Times Roman"/>
                <a:sym typeface="Times Roman"/>
              </a:rPr>
              <a:t>log </a:t>
            </a:r>
            <a:r>
              <a:rPr i="1">
                <a:latin typeface="Times Roman"/>
                <a:ea typeface="Times Roman"/>
                <a:cs typeface="Times Roman"/>
                <a:sym typeface="Times Roman"/>
              </a:rPr>
              <a:t>N</a:t>
            </a:r>
            <a:r>
              <a:t>,  </a:t>
            </a:r>
            <a:r>
              <a:rPr i="1">
                <a:latin typeface="Times Roman"/>
                <a:ea typeface="Times Roman"/>
                <a:cs typeface="Times Roman"/>
                <a:sym typeface="Times Roman"/>
              </a:rPr>
              <a:t>N</a:t>
            </a:r>
            <a:r>
              <a:t>,  </a:t>
            </a:r>
            <a:r>
              <a:rPr i="1">
                <a:latin typeface="Times Roman"/>
                <a:ea typeface="Times Roman"/>
                <a:cs typeface="Times Roman"/>
                <a:sym typeface="Times Roman"/>
              </a:rPr>
              <a:t>N</a:t>
            </a:r>
            <a:r>
              <a:rPr>
                <a:latin typeface="Times Roman"/>
                <a:ea typeface="Times Roman"/>
                <a:cs typeface="Times Roman"/>
                <a:sym typeface="Times Roman"/>
              </a:rPr>
              <a:t> log </a:t>
            </a:r>
            <a:r>
              <a:rPr i="1">
                <a:latin typeface="Times Roman"/>
                <a:ea typeface="Times Roman"/>
                <a:cs typeface="Times Roman"/>
                <a:sym typeface="Times Roman"/>
              </a:rPr>
              <a:t>N</a:t>
            </a:r>
            <a:r>
              <a:t>,  </a:t>
            </a:r>
            <a:r>
              <a:rPr i="1">
                <a:latin typeface="Times Roman"/>
                <a:ea typeface="Times Roman"/>
                <a:cs typeface="Times Roman"/>
                <a:sym typeface="Times Roman"/>
              </a:rPr>
              <a:t>N </a:t>
            </a:r>
            <a:r>
              <a:rPr baseline="31999">
                <a:latin typeface="Times Roman"/>
                <a:ea typeface="Times Roman"/>
                <a:cs typeface="Times Roman"/>
                <a:sym typeface="Times Roman"/>
              </a:rPr>
              <a:t>2</a:t>
            </a:r>
            <a:r>
              <a:t>,  </a:t>
            </a:r>
            <a:r>
              <a:rPr i="1">
                <a:latin typeface="Times Roman"/>
                <a:ea typeface="Times Roman"/>
                <a:cs typeface="Times Roman"/>
                <a:sym typeface="Times Roman"/>
              </a:rPr>
              <a:t>N </a:t>
            </a:r>
            <a:r>
              <a:rPr baseline="31999">
                <a:latin typeface="Times Roman"/>
                <a:ea typeface="Times Roman"/>
                <a:cs typeface="Times Roman"/>
                <a:sym typeface="Times Roman"/>
              </a:rPr>
              <a:t>3</a:t>
            </a:r>
            <a:r>
              <a:t>, </a:t>
            </a:r>
            <a:r>
              <a:rPr>
                <a:latin typeface="Lucida Sans Typewriter Regular"/>
                <a:ea typeface="Lucida Sans Typewriter Regular"/>
                <a:cs typeface="Lucida Sans Typewriter Regular"/>
                <a:sym typeface="Lucida Sans Typewriter Regular"/>
              </a:rPr>
              <a:t>and</a:t>
            </a:r>
            <a:r>
              <a:t> </a:t>
            </a:r>
            <a:r>
              <a:rPr>
                <a:latin typeface="Times Roman"/>
                <a:ea typeface="Times Roman"/>
                <a:cs typeface="Times Roman"/>
                <a:sym typeface="Times Roman"/>
              </a:rPr>
              <a:t>2</a:t>
            </a:r>
            <a:r>
              <a:rPr baseline="31999" i="1">
                <a:latin typeface="Times Roman"/>
                <a:ea typeface="Times Roman"/>
                <a:cs typeface="Times Roman"/>
                <a:sym typeface="Times Roman"/>
              </a:rPr>
              <a:t>N</a:t>
            </a:r>
          </a:p>
          <a:p>
            <a:pPr indent="127000"/>
            <a:r>
              <a:t>suffices to describe the order of growth of most common algorithms. </a:t>
            </a:r>
          </a:p>
        </p:txBody>
      </p:sp>
      <p:sp>
        <p:nvSpPr>
          <p:cNvPr id="200" name="Slide Number"/>
          <p:cNvSpPr txBox="1"/>
          <p:nvPr>
            <p:ph type="sldNum" sz="quarter" idx="2"/>
          </p:nvPr>
        </p:nvSpPr>
        <p:spPr>
          <a:xfrm>
            <a:off x="12635507" y="9382590"/>
            <a:ext cx="27258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1" name="LogLog.pdf" descr="LogLog.pdf"/>
          <p:cNvPicPr>
            <a:picLocks noChangeAspect="1"/>
          </p:cNvPicPr>
          <p:nvPr/>
        </p:nvPicPr>
        <p:blipFill>
          <a:blip r:embed="rId3">
            <a:extLst/>
          </a:blip>
          <a:srcRect l="0" t="49064" r="0" b="0"/>
          <a:stretch>
            <a:fillRect/>
          </a:stretch>
        </p:blipFill>
        <p:spPr>
          <a:xfrm>
            <a:off x="3056406" y="3498757"/>
            <a:ext cx="5465328" cy="5905015"/>
          </a:xfrm>
          <a:prstGeom prst="rect">
            <a:avLst/>
          </a:prstGeom>
          <a:ln w="12700"/>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Common order-of-growth classifications"/>
          <p:cNvSpPr txBox="1"/>
          <p:nvPr>
            <p:ph type="title"/>
          </p:nvPr>
        </p:nvSpPr>
        <p:spPr>
          <a:prstGeom prst="rect">
            <a:avLst/>
          </a:prstGeom>
        </p:spPr>
        <p:txBody>
          <a:bodyPr/>
          <a:lstStyle/>
          <a:p>
            <a:pPr/>
            <a:r>
              <a:t>Common order-of-growth classifications</a:t>
            </a:r>
          </a:p>
        </p:txBody>
      </p:sp>
      <p:sp>
        <p:nvSpPr>
          <p:cNvPr id="206" name="Double-click to edit"/>
          <p:cNvSpPr txBox="1"/>
          <p:nvPr>
            <p:ph type="body" idx="1"/>
          </p:nvPr>
        </p:nvSpPr>
        <p:spPr>
          <a:prstGeom prst="rect">
            <a:avLst/>
          </a:prstGeom>
        </p:spPr>
        <p:txBody>
          <a:bodyPr/>
          <a:lstStyle/>
          <a:p>
            <a:pPr indent="127000"/>
          </a:p>
        </p:txBody>
      </p:sp>
      <p:sp>
        <p:nvSpPr>
          <p:cNvPr id="2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08" name="表格 1"/>
          <p:cNvGraphicFramePr/>
          <p:nvPr/>
        </p:nvGraphicFramePr>
        <p:xfrm>
          <a:off x="450005" y="1473200"/>
          <a:ext cx="12097595" cy="7782634"/>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307997"/>
                <a:gridCol w="1537883"/>
                <a:gridCol w="4462360"/>
                <a:gridCol w="1622222"/>
                <a:gridCol w="1578617"/>
                <a:gridCol w="1588513"/>
              </a:tblGrid>
              <a:tr h="833120">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order of growth</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name</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typical code framework</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description</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example</a:t>
                      </a:r>
                    </a:p>
                  </a:txBody>
                  <a:tcPr marL="50800" marR="50800" marT="50800" marB="50800" anchor="ctr" anchorCtr="0" horzOverflow="overflow"/>
                </a:tc>
                <a:tc>
                  <a:txBody>
                    <a:bodyPr/>
                    <a:lstStyle/>
                    <a:p>
                      <a:pPr marL="58702" marR="58702" defTabSz="1295400">
                        <a:lnSpc>
                          <a:spcPct val="130000"/>
                        </a:lnSpc>
                        <a:defRPr sz="1800">
                          <a:latin typeface="Times Roman"/>
                          <a:ea typeface="Times Roman"/>
                          <a:cs typeface="Times Roman"/>
                          <a:sym typeface="Times Roman"/>
                        </a:defRPr>
                      </a:pPr>
                      <a:r>
                        <a:t>  </a:t>
                      </a:r>
                      <a:r>
                        <a:rPr i="1"/>
                        <a:t>T</a:t>
                      </a:r>
                      <a:r>
                        <a:t>(2</a:t>
                      </a:r>
                      <a:r>
                        <a:rPr i="1"/>
                        <a:t>N</a:t>
                      </a:r>
                      <a:r>
                        <a:t>) / T(</a:t>
                      </a:r>
                      <a:r>
                        <a:rPr i="1"/>
                        <a:t>N</a:t>
                      </a:r>
                      <a:r>
                        <a:t>)</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1</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constant</a:t>
                      </a:r>
                    </a:p>
                  </a:txBody>
                  <a:tcPr marL="50800" marR="50800" marT="50800" marB="50800" anchor="ctr" anchorCtr="0" horzOverflow="overflow"/>
                </a:tc>
                <a:tc>
                  <a:txBody>
                    <a:bodyPr/>
                    <a:lstStyle/>
                    <a:p>
                      <a:pPr marL="133660" marR="133660" defTabSz="1295400">
                        <a:lnSpc>
                          <a:spcPct val="130000"/>
                        </a:lnSpc>
                        <a:defRPr sz="1600">
                          <a:latin typeface="Lucida Sans Typewriter Regular"/>
                          <a:ea typeface="Lucida Sans Typewriter Regular"/>
                          <a:cs typeface="Lucida Sans Typewriter Regular"/>
                          <a:sym typeface="Lucida Sans Typewriter Regular"/>
                        </a:defRPr>
                      </a:pPr>
                      <a:r>
                        <a:rPr>
                          <a:uFill>
                            <a:solidFill>
                              <a:srgbClr val="606060"/>
                            </a:solidFill>
                          </a:uFill>
                        </a:rPr>
                        <a:t>a = b + c;</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statement</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add two numbers</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1</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latin typeface="Times Roman"/>
                          <a:ea typeface="Times Roman"/>
                          <a:cs typeface="Times Roman"/>
                          <a:sym typeface="Times Roman"/>
                        </a:defRPr>
                      </a:pPr>
                      <a:r>
                        <a:t>log </a:t>
                      </a:r>
                      <a:r>
                        <a:rPr i="1"/>
                        <a:t>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logarithmic</a:t>
                      </a:r>
                    </a:p>
                  </a:txBody>
                  <a:tcPr marL="50800" marR="50800" marT="50800" marB="50800" anchor="ctr" anchorCtr="0" horzOverflow="overflow"/>
                </a:tc>
                <a:tc>
                  <a:txBody>
                    <a:bodyPr/>
                    <a:lstStyle/>
                    <a:p>
                      <a:pPr marL="133660" marR="133660" defTabSz="1295400">
                        <a:lnSpc>
                          <a:spcPct val="130000"/>
                        </a:lnSpc>
                        <a:defRPr sz="1600">
                          <a:latin typeface="Lucida Sans Typewriter Regular"/>
                          <a:ea typeface="Lucida Sans Typewriter Regular"/>
                          <a:cs typeface="Lucida Sans Typewriter Regular"/>
                          <a:sym typeface="Lucida Sans Typewriter Regular"/>
                        </a:defRPr>
                      </a:pPr>
                      <a:r>
                        <a:rPr>
                          <a:uFill>
                            <a:solidFill>
                              <a:srgbClr val="606060"/>
                            </a:solidFill>
                          </a:uFill>
                        </a:rPr>
                        <a:t>while (N &gt; 1)</a:t>
                      </a:r>
                      <a:br>
                        <a:rPr>
                          <a:uFill>
                            <a:solidFill>
                              <a:srgbClr val="606060"/>
                            </a:solidFill>
                          </a:uFill>
                        </a:rPr>
                      </a:br>
                      <a:r>
                        <a:rPr>
                          <a:uFill>
                            <a:solidFill>
                              <a:srgbClr val="606060"/>
                            </a:solidFill>
                          </a:uFill>
                        </a:rPr>
                        <a:t>{   N = N / 2;  ...</a:t>
                      </a:r>
                      <a:r>
                        <a:t>   }</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divide in half</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binary search</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        ~ 1 </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uFillTx/>
                        </a:defRPr>
                      </a:pPr>
                      <a:r>
                        <a:rPr i="1">
                          <a:uFill>
                            <a:solidFill>
                              <a:srgbClr val="000000"/>
                            </a:solidFill>
                          </a:uFill>
                          <a:latin typeface="Times Roman"/>
                          <a:ea typeface="Times Roman"/>
                          <a:cs typeface="Times Roman"/>
                          <a:sym typeface="Times Roman"/>
                        </a:rPr>
                        <a:t>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linear</a:t>
                      </a:r>
                    </a:p>
                  </a:txBody>
                  <a:tcPr marL="50800" marR="50800" marT="50800" marB="50800" anchor="ctr" anchorCtr="0" horzOverflow="overflow"/>
                </a:tc>
                <a:tc>
                  <a:txBody>
                    <a:bodyPr/>
                    <a:lstStyle/>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for (int i = 0; i &lt; N; i++)</a:t>
                      </a:r>
                      <a:endParaRPr>
                        <a:uFill>
                          <a:solidFill>
                            <a:srgbClr val="606060"/>
                          </a:solidFill>
                        </a:uFill>
                      </a:endParaRPr>
                    </a:p>
                    <a:p>
                      <a:pPr marL="133660" marR="133660" defTabSz="1295400">
                        <a:lnSpc>
                          <a:spcPct val="130000"/>
                        </a:lnSpc>
                        <a:buClr>
                          <a:srgbClr val="606060"/>
                        </a:buClr>
                        <a:buFont typeface="Lucida Sans Typewriter Regular"/>
                        <a:defRPr sz="1600">
                          <a:uFill>
                            <a:solidFill>
                              <a:srgbClr val="606060"/>
                            </a:solidFill>
                          </a:uFill>
                          <a:latin typeface="Lucida Sans Typewriter Regular"/>
                          <a:ea typeface="Lucida Sans Typewriter Regular"/>
                          <a:cs typeface="Lucida Sans Typewriter Regular"/>
                          <a:sym typeface="Lucida Sans Typewriter Regular"/>
                        </a:defRPr>
                      </a:pPr>
                      <a:r>
                        <a:t>{  ...       }</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loop</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find the maximum</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2</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latin typeface="Times Roman"/>
                          <a:ea typeface="Times Roman"/>
                          <a:cs typeface="Times Roman"/>
                          <a:sym typeface="Times Roman"/>
                        </a:defRPr>
                      </a:pPr>
                      <a:r>
                        <a:rPr i="1"/>
                        <a:t>N</a:t>
                      </a:r>
                      <a:r>
                        <a:t> log </a:t>
                      </a:r>
                      <a:r>
                        <a:rPr i="1"/>
                        <a:t>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linearithmic</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[see mergesort lecture]</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divide
and conquer</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mergesort</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        ~ 2</a:t>
                      </a:r>
                    </a:p>
                  </a:txBody>
                  <a:tcPr marL="50800" marR="50800" marT="50800" marB="50800" anchor="ctr" anchorCtr="0" horzOverflow="overflow">
                    <a:lnR w="28575">
                      <a:miter lim="400000"/>
                    </a:lnR>
                  </a:tcPr>
                </a:tc>
              </a:tr>
              <a:tr h="1079500">
                <a:tc>
                  <a:txBody>
                    <a:bodyPr/>
                    <a:lstStyle/>
                    <a:p>
                      <a:pPr marL="58702" marR="58702" defTabSz="1295400">
                        <a:lnSpc>
                          <a:spcPct val="130000"/>
                        </a:lnSpc>
                        <a:defRPr sz="1800">
                          <a:latin typeface="Times Roman"/>
                          <a:ea typeface="Times Roman"/>
                          <a:cs typeface="Times Roman"/>
                          <a:sym typeface="Times Roman"/>
                        </a:defRPr>
                      </a:pPr>
                      <a:r>
                        <a:rPr i="1"/>
                        <a:t>N </a:t>
                      </a:r>
                      <a:r>
                        <a:rPr baseline="31999"/>
                        <a:t>2</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quadratic</a:t>
                      </a:r>
                    </a:p>
                  </a:txBody>
                  <a:tcPr marL="50800" marR="50800" marT="50800" marB="50800" anchor="ctr" anchorCtr="0" horzOverflow="overflow"/>
                </a:tc>
                <a:tc>
                  <a:txBody>
                    <a:bodyPr/>
                    <a:lstStyle/>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for (int i = 0; i &lt; N; i++)</a:t>
                      </a:r>
                      <a:endParaRPr>
                        <a:uFill>
                          <a:solidFill>
                            <a:srgbClr val="606060"/>
                          </a:solidFill>
                        </a:uFill>
                      </a:endParaRPr>
                    </a:p>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   for (int j = 0; j &lt; N; j++)</a:t>
                      </a:r>
                      <a:endParaRPr>
                        <a:uFill>
                          <a:solidFill>
                            <a:srgbClr val="606060"/>
                          </a:solidFill>
                        </a:uFill>
                      </a:endParaRPr>
                    </a:p>
                    <a:p>
                      <a:pPr marL="133660" marR="133660" defTabSz="1295400">
                        <a:lnSpc>
                          <a:spcPct val="130000"/>
                        </a:lnSpc>
                        <a:buClr>
                          <a:srgbClr val="606060"/>
                        </a:buClr>
                        <a:buFont typeface="Lucida Sans Typewriter Regular"/>
                        <a:defRPr sz="1600">
                          <a:uFill>
                            <a:solidFill>
                              <a:srgbClr val="606060"/>
                            </a:solidFill>
                          </a:uFill>
                          <a:latin typeface="Lucida Sans Typewriter Regular"/>
                          <a:ea typeface="Lucida Sans Typewriter Regular"/>
                          <a:cs typeface="Lucida Sans Typewriter Regular"/>
                          <a:sym typeface="Lucida Sans Typewriter Regular"/>
                        </a:defRPr>
                      </a:pPr>
                      <a:r>
                        <a:t>   {  ...       }</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double loop</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check all pairs</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4</a:t>
                      </a:r>
                    </a:p>
                  </a:txBody>
                  <a:tcPr marL="50800" marR="50800" marT="50800" marB="50800" anchor="ctr" anchorCtr="0" horzOverflow="overflow">
                    <a:lnR w="28575">
                      <a:miter lim="400000"/>
                    </a:lnR>
                  </a:tcPr>
                </a:tc>
              </a:tr>
              <a:tr h="1298013">
                <a:tc>
                  <a:txBody>
                    <a:bodyPr/>
                    <a:lstStyle/>
                    <a:p>
                      <a:pPr marL="58702" marR="58702" defTabSz="1295400">
                        <a:lnSpc>
                          <a:spcPct val="130000"/>
                        </a:lnSpc>
                        <a:defRPr sz="1800">
                          <a:latin typeface="Times Roman"/>
                          <a:ea typeface="Times Roman"/>
                          <a:cs typeface="Times Roman"/>
                          <a:sym typeface="Times Roman"/>
                        </a:defRPr>
                      </a:pPr>
                      <a:r>
                        <a:rPr i="1"/>
                        <a:t>N </a:t>
                      </a:r>
                      <a:r>
                        <a:rPr baseline="31999"/>
                        <a:t>3</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cubic</a:t>
                      </a:r>
                    </a:p>
                  </a:txBody>
                  <a:tcPr marL="50800" marR="50800" marT="50800" marB="50800" anchor="ctr" anchorCtr="0" horzOverflow="overflow"/>
                </a:tc>
                <a:tc>
                  <a:txBody>
                    <a:bodyPr/>
                    <a:lstStyle/>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for (int i = 0; i &lt; N; i++)</a:t>
                      </a:r>
                      <a:endParaRPr>
                        <a:uFill>
                          <a:solidFill>
                            <a:srgbClr val="606060"/>
                          </a:solidFill>
                        </a:uFill>
                      </a:endParaRPr>
                    </a:p>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   for (int j = 0; j &lt; N; j++)</a:t>
                      </a:r>
                      <a:endParaRPr>
                        <a:uFill>
                          <a:solidFill>
                            <a:srgbClr val="606060"/>
                          </a:solidFill>
                        </a:uFill>
                      </a:endParaRPr>
                    </a:p>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      for (int k = 0; k &lt; N; k++)</a:t>
                      </a:r>
                      <a:endParaRPr>
                        <a:uFill>
                          <a:solidFill>
                            <a:srgbClr val="606060"/>
                          </a:solidFill>
                        </a:uFill>
                      </a:endParaRPr>
                    </a:p>
                    <a:p>
                      <a:pPr marL="133660" marR="133660" defTabSz="1295400">
                        <a:lnSpc>
                          <a:spcPct val="130000"/>
                        </a:lnSpc>
                        <a:buClr>
                          <a:srgbClr val="606060"/>
                        </a:buClr>
                        <a:buFont typeface="Lucida Sans Typewriter Regular"/>
                        <a:defRPr sz="1600">
                          <a:uFill>
                            <a:solidFill>
                              <a:srgbClr val="606060"/>
                            </a:solidFill>
                          </a:uFill>
                          <a:latin typeface="Lucida Sans Typewriter Regular"/>
                          <a:ea typeface="Lucida Sans Typewriter Regular"/>
                          <a:cs typeface="Lucida Sans Typewriter Regular"/>
                          <a:sym typeface="Lucida Sans Typewriter Regular"/>
                        </a:defRPr>
                      </a:pPr>
                      <a:r>
                        <a:t>      {  ...       }</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triple loop</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check all triples</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8</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latin typeface="Times Roman"/>
                          <a:ea typeface="Times Roman"/>
                          <a:cs typeface="Times Roman"/>
                          <a:sym typeface="Times Roman"/>
                        </a:defRPr>
                      </a:pPr>
                      <a:r>
                        <a:t>2</a:t>
                      </a:r>
                      <a:r>
                        <a:rPr baseline="31999" i="1"/>
                        <a:t>N</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exponential</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sz="1600">
                          <a:uFill>
                            <a:solidFill>
                              <a:srgbClr val="000000"/>
                            </a:solidFill>
                          </a:uFill>
                        </a:rPr>
                        <a:t>[see combinatorial search lecture]</a:t>
                      </a:r>
                    </a:p>
                  </a:txBody>
                  <a:tcPr marL="50800" marR="50800" marT="50800" marB="50800" anchor="ctr" anchorCtr="0" horzOverflow="overflow">
                    <a:lnB w="28575">
                      <a:miter lim="400000"/>
                    </a:lnB>
                  </a:tcPr>
                </a:tc>
                <a:tc>
                  <a:txBody>
                    <a:bodyPr/>
                    <a:lstStyle/>
                    <a:p>
                      <a:pPr marL="58702" marR="58702" defTabSz="1295400">
                        <a:lnSpc>
                          <a:spcPct val="150000"/>
                        </a:lnSpc>
                        <a:defRPr sz="1800">
                          <a:uFillTx/>
                        </a:defRPr>
                      </a:pPr>
                      <a:r>
                        <a:rPr sz="1600">
                          <a:uFill>
                            <a:solidFill>
                              <a:srgbClr val="000000"/>
                            </a:solidFill>
                          </a:uFill>
                        </a:rPr>
                        <a:t>exhaustive
search</a:t>
                      </a:r>
                    </a:p>
                  </a:txBody>
                  <a:tcPr marL="50800" marR="50800" marT="50800" marB="50800" anchor="ctr" anchorCtr="0" horzOverflow="overflow">
                    <a:lnB w="28575">
                      <a:miter lim="400000"/>
                    </a:lnB>
                  </a:tcPr>
                </a:tc>
                <a:tc>
                  <a:txBody>
                    <a:bodyPr/>
                    <a:lstStyle/>
                    <a:p>
                      <a:pPr marL="58702" marR="58702" defTabSz="1295400">
                        <a:lnSpc>
                          <a:spcPct val="150000"/>
                        </a:lnSpc>
                        <a:defRPr sz="1800">
                          <a:uFillTx/>
                        </a:defRPr>
                      </a:pPr>
                      <a:r>
                        <a:rPr sz="1600">
                          <a:uFill>
                            <a:solidFill>
                              <a:srgbClr val="000000"/>
                            </a:solidFill>
                          </a:uFill>
                        </a:rPr>
                        <a:t>check all subsets</a:t>
                      </a:r>
                    </a:p>
                  </a:txBody>
                  <a:tcPr marL="50800" marR="50800" marT="50800" marB="50800" anchor="ctr" anchorCtr="0" horzOverflow="overflow">
                    <a:lnB w="28575">
                      <a:miter lim="400000"/>
                    </a:lnB>
                  </a:tcPr>
                </a:tc>
                <a:tc>
                  <a:txBody>
                    <a:bodyPr/>
                    <a:lstStyle/>
                    <a:p>
                      <a:pPr marL="58702" marR="58702" defTabSz="1295400">
                        <a:lnSpc>
                          <a:spcPct val="130000"/>
                        </a:lnSpc>
                        <a:defRPr sz="1800">
                          <a:latin typeface="Times Roman"/>
                          <a:ea typeface="Times Roman"/>
                          <a:cs typeface="Times Roman"/>
                          <a:sym typeface="Times Roman"/>
                        </a:defRPr>
                      </a:pPr>
                      <a:r>
                        <a:rPr i="1"/>
                        <a:t>T</a:t>
                      </a:r>
                      <a:r>
                        <a:t>(</a:t>
                      </a:r>
                      <a:r>
                        <a:rPr i="1"/>
                        <a:t>N</a:t>
                      </a:r>
                      <a:r>
                        <a:t>)</a:t>
                      </a:r>
                    </a:p>
                  </a:txBody>
                  <a:tcPr marL="50800" marR="50800" marT="50800" marB="50800" anchor="ctr" anchorCtr="0" horzOverflow="overflow">
                    <a:lnR w="28575">
                      <a:miter lim="400000"/>
                    </a:lnR>
                    <a:lnB w="28575">
                      <a:miter lim="400000"/>
                    </a:lnB>
                  </a:tcPr>
                </a:tc>
              </a:tr>
            </a:tbl>
          </a:graphicData>
        </a:graphic>
      </p:graphicFrame>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213" name="Binary Search Review"/>
          <p:cNvSpPr txBox="1"/>
          <p:nvPr>
            <p:ph type="title"/>
          </p:nvPr>
        </p:nvSpPr>
        <p:spPr>
          <a:xfrm>
            <a:off x="3602686" y="4369086"/>
            <a:ext cx="6819901" cy="546101"/>
          </a:xfrm>
          <a:prstGeom prst="rect">
            <a:avLst/>
          </a:prstGeom>
        </p:spPr>
        <p:txBody>
          <a:bodyPr/>
          <a:lstStyle/>
          <a:p>
            <a:pPr/>
            <a:r>
              <a:t>Binary Search Review</a:t>
            </a:r>
          </a:p>
        </p:txBody>
      </p:sp>
      <p:sp>
        <p:nvSpPr>
          <p:cNvPr id="214" name="Given a Sorted Array A and a key k,…"/>
          <p:cNvSpPr txBox="1"/>
          <p:nvPr/>
        </p:nvSpPr>
        <p:spPr>
          <a:xfrm>
            <a:off x="4303004" y="5395470"/>
            <a:ext cx="5419267"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600"/>
            </a:pPr>
            <a:r>
              <a:t>Given a Sorted Array A and a key k, </a:t>
            </a:r>
          </a:p>
          <a:p>
            <a:pPr>
              <a:defRPr sz="2600"/>
            </a:pPr>
            <a:r>
              <a:t>return the index of k in 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Binary search demo"/>
          <p:cNvSpPr txBox="1"/>
          <p:nvPr>
            <p:ph type="title"/>
          </p:nvPr>
        </p:nvSpPr>
        <p:spPr>
          <a:prstGeom prst="rect">
            <a:avLst/>
          </a:prstGeom>
        </p:spPr>
        <p:txBody>
          <a:bodyPr/>
          <a:lstStyle/>
          <a:p>
            <a:pPr/>
            <a:r>
              <a:t>Binary search demo</a:t>
            </a:r>
          </a:p>
        </p:txBody>
      </p:sp>
      <p:sp>
        <p:nvSpPr>
          <p:cNvPr id="217" name="Goal.  Given a sorted array and a key, find index of the key in the array?…"/>
          <p:cNvSpPr txBox="1"/>
          <p:nvPr>
            <p:ph type="body" idx="1"/>
          </p:nvPr>
        </p:nvSpPr>
        <p:spPr>
          <a:prstGeom prst="rect">
            <a:avLst/>
          </a:prstGeom>
        </p:spPr>
        <p:txBody>
          <a:bodyPr/>
          <a:lstStyle/>
          <a:p>
            <a:pPr indent="127000"/>
            <a:r>
              <a:t>Goal. </a:t>
            </a:r>
            <a:r>
              <a:rPr>
                <a:solidFill>
                  <a:srgbClr val="000000"/>
                </a:solidFill>
              </a:rPr>
              <a:t> Given a sorted array and a key, find index of the key in the array?</a:t>
            </a:r>
            <a:endParaRPr>
              <a:solidFill>
                <a:srgbClr val="000000"/>
              </a:solidFill>
            </a:endParaRPr>
          </a:p>
          <a:p>
            <a:pPr indent="127000"/>
            <a:endParaRPr>
              <a:solidFill>
                <a:srgbClr val="000000"/>
              </a:solidFill>
            </a:endParaRPr>
          </a:p>
          <a:p>
            <a:pPr indent="127000"/>
            <a:r>
              <a:t>Binary search. </a:t>
            </a:r>
            <a:r>
              <a:rPr>
                <a:solidFill>
                  <a:srgbClr val="000000"/>
                </a:solidFill>
              </a:rPr>
              <a:t> Compare key against middle entry.</a:t>
            </a:r>
            <a:endParaRPr>
              <a:solidFill>
                <a:srgbClr val="000000"/>
              </a:solidFill>
            </a:endParaRPr>
          </a:p>
          <a:p>
            <a:pPr lvl="1" marL="1003300" indent="-368300"/>
            <a:r>
              <a:t>Too small, go left.</a:t>
            </a:r>
          </a:p>
          <a:p>
            <a:pPr lvl="1" marL="1003300" indent="-368300"/>
            <a:r>
              <a:t>Too big, go right.</a:t>
            </a:r>
          </a:p>
          <a:p>
            <a:pPr lvl="1" marL="1003300" indent="-368300"/>
            <a:r>
              <a:t>Equal, found.</a:t>
            </a:r>
          </a:p>
        </p:txBody>
      </p:sp>
      <p:sp>
        <p:nvSpPr>
          <p:cNvPr id="218" name="lo"/>
          <p:cNvSpPr txBox="1"/>
          <p:nvPr/>
        </p:nvSpPr>
        <p:spPr>
          <a:xfrm>
            <a:off x="1193800" y="8051800"/>
            <a:ext cx="356492"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lo</a:t>
            </a:r>
          </a:p>
        </p:txBody>
      </p:sp>
      <p:sp>
        <p:nvSpPr>
          <p:cNvPr id="219" name="Line"/>
          <p:cNvSpPr/>
          <p:nvPr/>
        </p:nvSpPr>
        <p:spPr>
          <a:xfrm>
            <a:off x="1397000" y="7592033"/>
            <a:ext cx="0" cy="355211"/>
          </a:xfrm>
          <a:prstGeom prst="line">
            <a:avLst/>
          </a:prstGeom>
          <a:ln w="25400">
            <a:solidFill>
              <a:srgbClr val="8D3124"/>
            </a:solidFill>
            <a:headEnd type="triangle"/>
          </a:ln>
        </p:spPr>
        <p:txBody>
          <a:bodyPr lIns="0" tIns="0" rIns="0" bIns="0"/>
          <a:lstStyle/>
          <a:p>
            <a:pPr/>
          </a:p>
        </p:txBody>
      </p:sp>
      <p:graphicFrame>
        <p:nvGraphicFramePr>
          <p:cNvPr id="220" name="表格 1"/>
          <p:cNvGraphicFramePr/>
          <p:nvPr/>
        </p:nvGraphicFramePr>
        <p:xfrm>
          <a:off x="1016000" y="6502400"/>
          <a:ext cx="10985502" cy="9652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732366"/>
                <a:gridCol w="732366"/>
                <a:gridCol w="732366"/>
                <a:gridCol w="732366"/>
                <a:gridCol w="732366"/>
                <a:gridCol w="732366"/>
                <a:gridCol w="732366"/>
                <a:gridCol w="732366"/>
                <a:gridCol w="732366"/>
                <a:gridCol w="732366"/>
                <a:gridCol w="732366"/>
                <a:gridCol w="732366"/>
                <a:gridCol w="732366"/>
                <a:gridCol w="732366"/>
                <a:gridCol w="732366"/>
              </a:tblGrid>
              <a:tr h="673099">
                <a:tc>
                  <a:txBody>
                    <a:bodyPr/>
                    <a:lstStyle/>
                    <a:p>
                      <a:pPr marL="41275" marR="41275" defTabSz="914400">
                        <a:lnSpc>
                          <a:spcPct val="130000"/>
                        </a:lnSpc>
                        <a:defRPr sz="1800">
                          <a:uFillTx/>
                        </a:defRPr>
                      </a:pPr>
                      <a:r>
                        <a:rPr sz="2000">
                          <a:uFill>
                            <a:solidFill>
                              <a:srgbClr val="000000"/>
                            </a:solidFill>
                          </a:uFill>
                        </a:rPr>
                        <a:t>6</a:t>
                      </a:r>
                    </a:p>
                  </a:txBody>
                  <a:tcPr marL="50800" marR="50800" marT="50800" marB="50800" anchor="ctr" anchorCtr="0" horzOverflow="overflow">
                    <a:lnL w="28575">
                      <a:miter lim="400000"/>
                    </a:lnL>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13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14</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25</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33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43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51</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53</a:t>
                      </a:r>
                    </a:p>
                  </a:txBody>
                  <a:tcPr marL="50800" marR="50800" marT="50800" marB="50800" anchor="ctr" anchorCtr="0" horzOverflow="overflow">
                    <a:lnR w="12700">
                      <a:solidFill>
                        <a:srgbClr val="000000">
                          <a:alpha val="0"/>
                        </a:srgbClr>
                      </a:solidFill>
                      <a:miter lim="400000"/>
                    </a:lnR>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64</a:t>
                      </a:r>
                    </a:p>
                  </a:txBody>
                  <a:tcPr marL="50800" marR="50800" marT="50800" marB="50800" anchor="ctr" anchorCtr="0" horzOverflow="overflow">
                    <a:lnL w="12700">
                      <a:solidFill>
                        <a:srgbClr val="000000">
                          <a:alpha val="0"/>
                        </a:srgbClr>
                      </a:solidFill>
                      <a:miter lim="400000"/>
                    </a:lnL>
                    <a:lnR w="12700">
                      <a:solidFill>
                        <a:srgbClr val="000000">
                          <a:alpha val="0"/>
                        </a:srgbClr>
                      </a:solidFill>
                      <a:miter lim="400000"/>
                    </a:lnR>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72</a:t>
                      </a:r>
                    </a:p>
                  </a:txBody>
                  <a:tcPr marL="50800" marR="50800" marT="50800" marB="50800" anchor="ctr" anchorCtr="0" horzOverflow="overflow">
                    <a:lnL w="12700">
                      <a:solidFill>
                        <a:srgbClr val="000000">
                          <a:alpha val="0"/>
                        </a:srgbClr>
                      </a:solidFill>
                      <a:miter lim="400000"/>
                    </a:lnL>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84</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93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95</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96</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97</a:t>
                      </a:r>
                    </a:p>
                  </a:txBody>
                  <a:tcPr marL="50800" marR="50800" marT="50800" marB="50800" anchor="ctr" anchorCtr="0" horzOverflow="overflow">
                    <a:lnR w="28575">
                      <a:miter lim="400000"/>
                    </a:lnR>
                    <a:lnT w="28575">
                      <a:miter lim="400000"/>
                    </a:lnT>
                    <a:lnB w="0">
                      <a:miter lim="400000"/>
                    </a:lnB>
                  </a:tcPr>
                </a:tc>
              </a:tr>
              <a:tr h="292100">
                <a:tc>
                  <a:txBody>
                    <a:bodyPr/>
                    <a:lstStyle/>
                    <a:p>
                      <a:pPr marL="41275" marR="41275" defTabSz="914400">
                        <a:lnSpc>
                          <a:spcPct val="130000"/>
                        </a:lnSpc>
                        <a:defRPr sz="1800">
                          <a:uFillTx/>
                        </a:defRPr>
                      </a:pPr>
                      <a:r>
                        <a:rPr sz="1400">
                          <a:solidFill>
                            <a:srgbClr val="606060"/>
                          </a:solidFill>
                          <a:uFill>
                            <a:solidFill>
                              <a:srgbClr val="000000"/>
                            </a:solidFill>
                          </a:uFill>
                        </a:rPr>
                        <a:t>0</a:t>
                      </a:r>
                    </a:p>
                  </a:txBody>
                  <a:tcPr marL="50800" marR="50800" marT="50800" marB="50800" anchor="ctr" anchorCtr="0" horzOverflow="overflow">
                    <a:lnL w="28575">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4</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5</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6</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7</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8</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9</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10</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14</a:t>
                      </a:r>
                    </a:p>
                  </a:txBody>
                  <a:tcPr marL="50800" marR="50800" marT="50800" marB="50800" anchor="ctr" anchorCtr="0" horzOverflow="overflow">
                    <a:lnL w="0">
                      <a:miter lim="400000"/>
                    </a:lnL>
                    <a:lnR w="28575">
                      <a:miter lim="400000"/>
                    </a:lnR>
                    <a:lnT w="0">
                      <a:miter lim="400000"/>
                    </a:lnT>
                    <a:lnB w="28575">
                      <a:miter lim="400000"/>
                    </a:lnB>
                    <a:noFill/>
                  </a:tcPr>
                </a:tc>
              </a:tr>
            </a:tbl>
          </a:graphicData>
        </a:graphic>
      </p:graphicFrame>
      <p:sp>
        <p:nvSpPr>
          <p:cNvPr id="221" name="hi"/>
          <p:cNvSpPr txBox="1"/>
          <p:nvPr/>
        </p:nvSpPr>
        <p:spPr>
          <a:xfrm>
            <a:off x="11442700" y="8051800"/>
            <a:ext cx="357711"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hi</a:t>
            </a:r>
          </a:p>
        </p:txBody>
      </p:sp>
      <p:sp>
        <p:nvSpPr>
          <p:cNvPr id="222" name="Line"/>
          <p:cNvSpPr/>
          <p:nvPr/>
        </p:nvSpPr>
        <p:spPr>
          <a:xfrm>
            <a:off x="11645900" y="7594599"/>
            <a:ext cx="1" cy="355211"/>
          </a:xfrm>
          <a:prstGeom prst="line">
            <a:avLst/>
          </a:prstGeom>
          <a:ln w="25400">
            <a:solidFill>
              <a:srgbClr val="8D3124"/>
            </a:solidFill>
            <a:headEnd type="triangle"/>
          </a:ln>
        </p:spPr>
        <p:txBody>
          <a:bodyPr lIns="0" tIns="0" rIns="0" bIns="0"/>
          <a:lstStyle/>
          <a:p>
            <a:pPr/>
          </a:p>
        </p:txBody>
      </p:sp>
      <p:grpSp>
        <p:nvGrpSpPr>
          <p:cNvPr id="226" name="Group"/>
          <p:cNvGrpSpPr/>
          <p:nvPr/>
        </p:nvGrpSpPr>
        <p:grpSpPr>
          <a:xfrm>
            <a:off x="6223000" y="6565900"/>
            <a:ext cx="1270000" cy="2755900"/>
            <a:chOff x="0" y="0"/>
            <a:chExt cx="1270000" cy="2755900"/>
          </a:xfrm>
        </p:grpSpPr>
        <p:sp>
          <p:nvSpPr>
            <p:cNvPr id="223" name="mid"/>
            <p:cNvSpPr/>
            <p:nvPr/>
          </p:nvSpPr>
          <p:spPr>
            <a:xfrm>
              <a:off x="0" y="14859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mid</a:t>
              </a:r>
            </a:p>
          </p:txBody>
        </p:sp>
        <p:sp>
          <p:nvSpPr>
            <p:cNvPr id="224" name="Line"/>
            <p:cNvSpPr/>
            <p:nvPr/>
          </p:nvSpPr>
          <p:spPr>
            <a:xfrm flipH="1">
              <a:off x="292100" y="1028700"/>
              <a:ext cx="1" cy="35521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225" name="Circle"/>
            <p:cNvSpPr/>
            <p:nvPr/>
          </p:nvSpPr>
          <p:spPr>
            <a:xfrm>
              <a:off x="25400" y="0"/>
              <a:ext cx="546100" cy="546100"/>
            </a:xfrm>
            <a:prstGeom prst="ellipse">
              <a:avLst/>
            </a:prstGeom>
            <a:solidFill>
              <a:srgbClr val="0C4681">
                <a:alpha val="33000"/>
              </a:srgbClr>
            </a:solidFill>
            <a:ln w="12700" cap="flat">
              <a:noFill/>
              <a:round/>
            </a:ln>
            <a:effectLst/>
          </p:spPr>
          <p:txBody>
            <a:bodyPr wrap="square" lIns="203200" tIns="203200" rIns="203200" bIns="203200" numCol="1" anchor="t">
              <a:noAutofit/>
            </a:bodyPr>
            <a:lstStyle/>
            <a:p>
              <a:pPr marL="7224" marR="7224" defTabSz="1295400">
                <a:lnSpc>
                  <a:spcPct val="120000"/>
                </a:lnSpc>
                <a:defRPr sz="2200">
                  <a:solidFill>
                    <a:srgbClr val="005493"/>
                  </a:solidFill>
                  <a:uFill>
                    <a:solidFill>
                      <a:srgbClr val="0048AA"/>
                    </a:solidFill>
                  </a:uFill>
                  <a:latin typeface="Lucida Sans Regular"/>
                  <a:ea typeface="Lucida Sans Regular"/>
                  <a:cs typeface="Lucida Sans Regular"/>
                  <a:sym typeface="Lucida Sans Regular"/>
                </a:defRPr>
              </a:pPr>
            </a:p>
          </p:txBody>
        </p:sp>
      </p:grpSp>
      <p:sp>
        <p:nvSpPr>
          <p:cNvPr id="227" name="successful search for 33"/>
          <p:cNvSpPr txBox="1"/>
          <p:nvPr/>
        </p:nvSpPr>
        <p:spPr>
          <a:xfrm>
            <a:off x="381000" y="5715000"/>
            <a:ext cx="3053050"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successful search for 33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Binary search demo"/>
          <p:cNvSpPr txBox="1"/>
          <p:nvPr>
            <p:ph type="title"/>
          </p:nvPr>
        </p:nvSpPr>
        <p:spPr>
          <a:prstGeom prst="rect">
            <a:avLst/>
          </a:prstGeom>
        </p:spPr>
        <p:txBody>
          <a:bodyPr/>
          <a:lstStyle/>
          <a:p>
            <a:pPr/>
            <a:r>
              <a:t>Binary search demo</a:t>
            </a:r>
          </a:p>
        </p:txBody>
      </p:sp>
      <p:sp>
        <p:nvSpPr>
          <p:cNvPr id="230" name="Goal.  Given a sorted array and a key, find index of the key in the array?…"/>
          <p:cNvSpPr txBox="1"/>
          <p:nvPr>
            <p:ph type="body" idx="1"/>
          </p:nvPr>
        </p:nvSpPr>
        <p:spPr>
          <a:prstGeom prst="rect">
            <a:avLst/>
          </a:prstGeom>
        </p:spPr>
        <p:txBody>
          <a:bodyPr/>
          <a:lstStyle/>
          <a:p>
            <a:pPr indent="127000"/>
            <a:r>
              <a:t>Goal. </a:t>
            </a:r>
            <a:r>
              <a:rPr>
                <a:solidFill>
                  <a:srgbClr val="000000"/>
                </a:solidFill>
              </a:rPr>
              <a:t> Given a sorted array and a key, find index of the key in the array?</a:t>
            </a:r>
            <a:endParaRPr>
              <a:solidFill>
                <a:srgbClr val="000000"/>
              </a:solidFill>
            </a:endParaRPr>
          </a:p>
          <a:p>
            <a:pPr indent="127000"/>
            <a:endParaRPr>
              <a:solidFill>
                <a:srgbClr val="000000"/>
              </a:solidFill>
            </a:endParaRPr>
          </a:p>
          <a:p>
            <a:pPr indent="127000"/>
            <a:r>
              <a:t>Binary search. </a:t>
            </a:r>
            <a:r>
              <a:rPr>
                <a:solidFill>
                  <a:srgbClr val="000000"/>
                </a:solidFill>
              </a:rPr>
              <a:t> Compare key against middle entry.</a:t>
            </a:r>
            <a:endParaRPr>
              <a:solidFill>
                <a:srgbClr val="000000"/>
              </a:solidFill>
            </a:endParaRPr>
          </a:p>
          <a:p>
            <a:pPr lvl="1" marL="1003300" indent="-368300"/>
            <a:r>
              <a:t>Too small, go left.</a:t>
            </a:r>
          </a:p>
          <a:p>
            <a:pPr lvl="1" marL="1003300" indent="-368300"/>
            <a:r>
              <a:t>Too big, go right.</a:t>
            </a:r>
          </a:p>
          <a:p>
            <a:pPr lvl="1" marL="1003300" indent="-368300"/>
            <a:r>
              <a:t>Equal, found.</a:t>
            </a:r>
          </a:p>
        </p:txBody>
      </p:sp>
      <p:sp>
        <p:nvSpPr>
          <p:cNvPr id="231" name="lo"/>
          <p:cNvSpPr txBox="1"/>
          <p:nvPr/>
        </p:nvSpPr>
        <p:spPr>
          <a:xfrm>
            <a:off x="1193800" y="8051800"/>
            <a:ext cx="356492"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lo</a:t>
            </a:r>
          </a:p>
        </p:txBody>
      </p:sp>
      <p:sp>
        <p:nvSpPr>
          <p:cNvPr id="232" name="Line"/>
          <p:cNvSpPr/>
          <p:nvPr/>
        </p:nvSpPr>
        <p:spPr>
          <a:xfrm>
            <a:off x="1397000" y="7592033"/>
            <a:ext cx="0" cy="355211"/>
          </a:xfrm>
          <a:prstGeom prst="line">
            <a:avLst/>
          </a:prstGeom>
          <a:ln w="25400">
            <a:solidFill>
              <a:srgbClr val="8D3124"/>
            </a:solidFill>
            <a:headEnd type="triangle"/>
          </a:ln>
        </p:spPr>
        <p:txBody>
          <a:bodyPr lIns="0" tIns="0" rIns="0" bIns="0"/>
          <a:lstStyle/>
          <a:p>
            <a:pPr/>
          </a:p>
        </p:txBody>
      </p:sp>
      <p:graphicFrame>
        <p:nvGraphicFramePr>
          <p:cNvPr id="233" name="表格 1"/>
          <p:cNvGraphicFramePr/>
          <p:nvPr/>
        </p:nvGraphicFramePr>
        <p:xfrm>
          <a:off x="1016000" y="6502400"/>
          <a:ext cx="10985502" cy="9652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732366"/>
                <a:gridCol w="732366"/>
                <a:gridCol w="732366"/>
                <a:gridCol w="732366"/>
                <a:gridCol w="732366"/>
                <a:gridCol w="732366"/>
                <a:gridCol w="732366"/>
                <a:gridCol w="732366"/>
                <a:gridCol w="732366"/>
                <a:gridCol w="732366"/>
                <a:gridCol w="732366"/>
                <a:gridCol w="732366"/>
                <a:gridCol w="732366"/>
                <a:gridCol w="732366"/>
                <a:gridCol w="732366"/>
              </a:tblGrid>
              <a:tr h="673099">
                <a:tc>
                  <a:txBody>
                    <a:bodyPr/>
                    <a:lstStyle/>
                    <a:p>
                      <a:pPr marL="41275" marR="41275" defTabSz="914400">
                        <a:lnSpc>
                          <a:spcPct val="130000"/>
                        </a:lnSpc>
                        <a:defRPr sz="1800">
                          <a:uFillTx/>
                        </a:defRPr>
                      </a:pPr>
                      <a:r>
                        <a:rPr sz="2000">
                          <a:uFill>
                            <a:solidFill>
                              <a:srgbClr val="000000"/>
                            </a:solidFill>
                          </a:uFill>
                        </a:rPr>
                        <a:t>6</a:t>
                      </a:r>
                    </a:p>
                  </a:txBody>
                  <a:tcPr marL="50800" marR="50800" marT="50800" marB="50800" anchor="ctr" anchorCtr="0" horzOverflow="overflow">
                    <a:lnL w="28575">
                      <a:miter lim="400000"/>
                    </a:lnL>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13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14</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25</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33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43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51</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solidFill>
                            <a:srgbClr val="929292"/>
                          </a:solidFill>
                          <a:uFill>
                            <a:solidFill>
                              <a:srgbClr val="000000"/>
                            </a:solidFill>
                          </a:uFill>
                        </a:rPr>
                        <a:t>53</a:t>
                      </a:r>
                    </a:p>
                  </a:txBody>
                  <a:tcPr marL="50800" marR="50800" marT="50800" marB="50800" anchor="ctr" anchorCtr="0" horzOverflow="overflow">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64</a:t>
                      </a:r>
                    </a:p>
                  </a:txBody>
                  <a:tcPr marL="50800" marR="50800" marT="50800" marB="50800" anchor="ctr" anchorCtr="0" horzOverflow="overflow">
                    <a:lnL w="12700">
                      <a:solidFill>
                        <a:srgbClr val="000000">
                          <a:alpha val="0"/>
                        </a:srgbClr>
                      </a:solidFill>
                      <a:miter lim="400000"/>
                    </a:lnL>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72</a:t>
                      </a:r>
                    </a:p>
                  </a:txBody>
                  <a:tcPr marL="50800" marR="50800" marT="50800" marB="50800" anchor="ctr" anchorCtr="0" horzOverflow="overflow">
                    <a:lnL w="12700">
                      <a:solidFill>
                        <a:srgbClr val="000000">
                          <a:alpha val="0"/>
                        </a:srgbClr>
                      </a:solidFill>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84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96</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97</a:t>
                      </a:r>
                    </a:p>
                  </a:txBody>
                  <a:tcPr marL="50800" marR="50800" marT="50800" marB="50800" anchor="ctr" anchorCtr="0" horzOverflow="overflow">
                    <a:lnR w="28575">
                      <a:miter lim="400000"/>
                    </a:lnR>
                    <a:lnT w="28575">
                      <a:miter lim="400000"/>
                    </a:lnT>
                    <a:lnB w="0">
                      <a:miter lim="400000"/>
                    </a:lnB>
                    <a:solidFill>
                      <a:srgbClr val="EBEBEB"/>
                    </a:solidFill>
                  </a:tcPr>
                </a:tc>
              </a:tr>
              <a:tr h="292100">
                <a:tc>
                  <a:txBody>
                    <a:bodyPr/>
                    <a:lstStyle/>
                    <a:p>
                      <a:pPr marL="41275" marR="41275" defTabSz="914400">
                        <a:lnSpc>
                          <a:spcPct val="130000"/>
                        </a:lnSpc>
                        <a:defRPr sz="1800">
                          <a:uFillTx/>
                        </a:defRPr>
                      </a:pPr>
                      <a:r>
                        <a:rPr sz="1400">
                          <a:solidFill>
                            <a:srgbClr val="606060"/>
                          </a:solidFill>
                          <a:uFill>
                            <a:solidFill>
                              <a:srgbClr val="000000"/>
                            </a:solidFill>
                          </a:uFill>
                        </a:rPr>
                        <a:t>0</a:t>
                      </a:r>
                    </a:p>
                  </a:txBody>
                  <a:tcPr marL="50800" marR="50800" marT="50800" marB="50800" anchor="ctr" anchorCtr="0" horzOverflow="overflow">
                    <a:lnL w="28575">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4</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5</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6</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7</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8</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9</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10</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14</a:t>
                      </a:r>
                    </a:p>
                  </a:txBody>
                  <a:tcPr marL="50800" marR="50800" marT="50800" marB="50800" anchor="ctr" anchorCtr="0" horzOverflow="overflow">
                    <a:lnL w="0">
                      <a:miter lim="400000"/>
                    </a:lnL>
                    <a:lnR w="28575">
                      <a:miter lim="400000"/>
                    </a:lnR>
                    <a:lnT w="0">
                      <a:miter lim="400000"/>
                    </a:lnT>
                    <a:lnB w="28575">
                      <a:miter lim="400000"/>
                    </a:lnB>
                    <a:noFill/>
                  </a:tcPr>
                </a:tc>
              </a:tr>
            </a:tbl>
          </a:graphicData>
        </a:graphic>
      </p:graphicFrame>
      <p:sp>
        <p:nvSpPr>
          <p:cNvPr id="234" name="hi"/>
          <p:cNvSpPr txBox="1"/>
          <p:nvPr/>
        </p:nvSpPr>
        <p:spPr>
          <a:xfrm>
            <a:off x="5575300" y="8051800"/>
            <a:ext cx="357711"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hi</a:t>
            </a:r>
          </a:p>
        </p:txBody>
      </p:sp>
      <p:sp>
        <p:nvSpPr>
          <p:cNvPr id="235" name="Line"/>
          <p:cNvSpPr/>
          <p:nvPr/>
        </p:nvSpPr>
        <p:spPr>
          <a:xfrm>
            <a:off x="5778500" y="7594599"/>
            <a:ext cx="0" cy="355211"/>
          </a:xfrm>
          <a:prstGeom prst="line">
            <a:avLst/>
          </a:prstGeom>
          <a:ln w="25400">
            <a:solidFill>
              <a:srgbClr val="8D3124"/>
            </a:solidFill>
            <a:headEnd type="triangle"/>
          </a:ln>
        </p:spPr>
        <p:txBody>
          <a:bodyPr lIns="0" tIns="0" rIns="0" bIns="0"/>
          <a:lstStyle/>
          <a:p>
            <a:pPr/>
          </a:p>
        </p:txBody>
      </p:sp>
      <p:grpSp>
        <p:nvGrpSpPr>
          <p:cNvPr id="239" name="Group"/>
          <p:cNvGrpSpPr/>
          <p:nvPr/>
        </p:nvGrpSpPr>
        <p:grpSpPr>
          <a:xfrm>
            <a:off x="3276600" y="6565900"/>
            <a:ext cx="1270000" cy="2755900"/>
            <a:chOff x="0" y="0"/>
            <a:chExt cx="1270000" cy="2755900"/>
          </a:xfrm>
        </p:grpSpPr>
        <p:sp>
          <p:nvSpPr>
            <p:cNvPr id="236" name="mid"/>
            <p:cNvSpPr/>
            <p:nvPr/>
          </p:nvSpPr>
          <p:spPr>
            <a:xfrm>
              <a:off x="0" y="14859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mid</a:t>
              </a:r>
            </a:p>
          </p:txBody>
        </p:sp>
        <p:sp>
          <p:nvSpPr>
            <p:cNvPr id="237" name="Line"/>
            <p:cNvSpPr/>
            <p:nvPr/>
          </p:nvSpPr>
          <p:spPr>
            <a:xfrm flipH="1">
              <a:off x="292100" y="1028700"/>
              <a:ext cx="1" cy="35521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238" name="Circle"/>
            <p:cNvSpPr/>
            <p:nvPr/>
          </p:nvSpPr>
          <p:spPr>
            <a:xfrm>
              <a:off x="38100" y="0"/>
              <a:ext cx="546100" cy="546100"/>
            </a:xfrm>
            <a:prstGeom prst="ellipse">
              <a:avLst/>
            </a:prstGeom>
            <a:solidFill>
              <a:srgbClr val="0C4681">
                <a:alpha val="33000"/>
              </a:srgbClr>
            </a:solidFill>
            <a:ln w="12700" cap="flat">
              <a:noFill/>
              <a:round/>
            </a:ln>
            <a:effectLst/>
          </p:spPr>
          <p:txBody>
            <a:bodyPr wrap="square" lIns="203200" tIns="203200" rIns="203200" bIns="203200" numCol="1" anchor="t">
              <a:noAutofit/>
            </a:bodyPr>
            <a:lstStyle/>
            <a:p>
              <a:pPr marL="7224" marR="7224" defTabSz="1295400">
                <a:lnSpc>
                  <a:spcPct val="120000"/>
                </a:lnSpc>
                <a:defRPr sz="2200">
                  <a:solidFill>
                    <a:srgbClr val="005493"/>
                  </a:solidFill>
                  <a:uFill>
                    <a:solidFill>
                      <a:srgbClr val="0048AA"/>
                    </a:solidFill>
                  </a:uFill>
                  <a:latin typeface="Lucida Sans Regular"/>
                  <a:ea typeface="Lucida Sans Regular"/>
                  <a:cs typeface="Lucida Sans Regular"/>
                  <a:sym typeface="Lucida Sans Regular"/>
                </a:defRPr>
              </a:pPr>
            </a:p>
          </p:txBody>
        </p:sp>
      </p:grpSp>
      <p:sp>
        <p:nvSpPr>
          <p:cNvPr id="240" name="successful search for 33"/>
          <p:cNvSpPr txBox="1"/>
          <p:nvPr/>
        </p:nvSpPr>
        <p:spPr>
          <a:xfrm>
            <a:off x="381000" y="5715000"/>
            <a:ext cx="3053050"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successful search for 33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Example Problem:  3-Sum"/>
          <p:cNvSpPr txBox="1"/>
          <p:nvPr>
            <p:ph type="title"/>
          </p:nvPr>
        </p:nvSpPr>
        <p:spPr>
          <a:prstGeom prst="rect">
            <a:avLst/>
          </a:prstGeom>
        </p:spPr>
        <p:txBody>
          <a:bodyPr/>
          <a:lstStyle/>
          <a:p>
            <a:pPr/>
            <a:r>
              <a:t>Example Problem:  </a:t>
            </a:r>
            <a:r>
              <a:rPr cap="small"/>
              <a:t>3-Sum</a:t>
            </a:r>
          </a:p>
        </p:txBody>
      </p:sp>
      <p:sp>
        <p:nvSpPr>
          <p:cNvPr id="79" name="3-Sum.  Given N distinct integers, how many triples sum to exactly zero?…"/>
          <p:cNvSpPr txBox="1"/>
          <p:nvPr>
            <p:ph type="body" idx="1"/>
          </p:nvPr>
        </p:nvSpPr>
        <p:spPr>
          <a:xfrm>
            <a:off x="819150" y="1342225"/>
            <a:ext cx="11379200" cy="6307262"/>
          </a:xfrm>
          <a:prstGeom prst="rect">
            <a:avLst/>
          </a:prstGeom>
        </p:spPr>
        <p:txBody>
          <a:bodyPr/>
          <a:lstStyle/>
          <a:p>
            <a:pPr indent="127000"/>
            <a:r>
              <a:rPr cap="small"/>
              <a:t>3-Sum</a:t>
            </a:r>
            <a:r>
              <a:t>.  </a:t>
            </a:r>
            <a:r>
              <a:t>Given </a:t>
            </a:r>
            <a:r>
              <a:rPr i="1">
                <a:latin typeface="Times Roman"/>
                <a:ea typeface="Times Roman"/>
                <a:cs typeface="Times Roman"/>
                <a:sym typeface="Times Roman"/>
              </a:rPr>
              <a:t>N</a:t>
            </a:r>
            <a:r>
              <a:t> </a:t>
            </a:r>
            <a:r>
              <a:rPr>
                <a:solidFill>
                  <a:schemeClr val="accent5">
                    <a:hueOff val="-176146"/>
                    <a:satOff val="3665"/>
                    <a:lumOff val="-13986"/>
                  </a:schemeClr>
                </a:solidFill>
              </a:rPr>
              <a:t>distinct</a:t>
            </a:r>
            <a:r>
              <a:t> integers, how many triples sum to exactly zero?</a:t>
            </a:r>
          </a:p>
          <a:p>
            <a:pPr indent="127000"/>
            <a:br/>
            <a:br/>
            <a:br/>
            <a:br/>
            <a:br/>
            <a:br/>
            <a:br/>
            <a:br/>
            <a:br/>
            <a:br/>
            <a:br/>
            <a:br/>
            <a:br/>
            <a:br/>
            <a:r>
              <a:t>Context</a:t>
            </a:r>
            <a:r>
              <a:t>.  </a:t>
            </a:r>
            <a:r>
              <a:t>Deeply related to problems in computational geometry.</a:t>
            </a:r>
          </a:p>
        </p:txBody>
      </p:sp>
      <p:sp>
        <p:nvSpPr>
          <p:cNvPr id="80"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 name="% more 8ints.txt…"/>
          <p:cNvSpPr/>
          <p:nvPr/>
        </p:nvSpPr>
        <p:spPr>
          <a:xfrm>
            <a:off x="1655557" y="2530352"/>
            <a:ext cx="5283201" cy="2540001"/>
          </a:xfrm>
          <a:prstGeom prst="rect">
            <a:avLst/>
          </a:prstGeom>
          <a:solidFill>
            <a:srgbClr val="FFFFFF"/>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20000"/>
              </a:lnSpc>
              <a:defRPr b="1" sz="2000">
                <a:uFill>
                  <a:solidFill>
                    <a:srgbClr val="000000"/>
                  </a:solidFill>
                </a:uFill>
              </a:defRPr>
            </a:pPr>
            <a:r>
              <a:t>% more 8ints.txt</a:t>
            </a:r>
          </a:p>
          <a:p>
            <a:pPr marL="7224" marR="7224" defTabSz="1295400">
              <a:lnSpc>
                <a:spcPct val="120000"/>
              </a:lnSpc>
              <a:defRPr b="1" sz="2000">
                <a:solidFill>
                  <a:srgbClr val="606060"/>
                </a:solidFill>
                <a:uFill>
                  <a:solidFill>
                    <a:srgbClr val="606060"/>
                  </a:solidFill>
                </a:uFill>
              </a:defRPr>
            </a:pPr>
            <a:r>
              <a:t>8</a:t>
            </a:r>
          </a:p>
          <a:p>
            <a:pPr marL="7224" marR="7224" defTabSz="1295400">
              <a:lnSpc>
                <a:spcPct val="120000"/>
              </a:lnSpc>
              <a:defRPr b="1" sz="2000">
                <a:solidFill>
                  <a:srgbClr val="606060"/>
                </a:solidFill>
                <a:uFill>
                  <a:solidFill>
                    <a:srgbClr val="606060"/>
                  </a:solidFill>
                </a:uFill>
              </a:defRPr>
            </a:pPr>
            <a:r>
              <a:t>30 -40 -20 -10 40 0 10 5</a:t>
            </a:r>
          </a:p>
          <a:p>
            <a:pPr marL="7224" marR="7224" defTabSz="1295400">
              <a:lnSpc>
                <a:spcPct val="120000"/>
              </a:lnSpc>
              <a:defRPr b="1" sz="2000">
                <a:uFill>
                  <a:solidFill>
                    <a:srgbClr val="000000"/>
                  </a:solidFill>
                </a:uFill>
              </a:defRPr>
            </a:pPr>
          </a:p>
          <a:p>
            <a:pPr marL="7224" marR="7224" defTabSz="1295400">
              <a:lnSpc>
                <a:spcPct val="120000"/>
              </a:lnSpc>
              <a:defRPr b="1" sz="2000">
                <a:uFill>
                  <a:solidFill>
                    <a:srgbClr val="000000"/>
                  </a:solidFill>
                </a:uFill>
              </a:defRPr>
            </a:pPr>
            <a:r>
              <a:t>% java ThreeSum 8ints.txt</a:t>
            </a:r>
          </a:p>
          <a:p>
            <a:pPr marL="7224" marR="7224" defTabSz="1295400">
              <a:lnSpc>
                <a:spcPct val="120000"/>
              </a:lnSpc>
              <a:defRPr b="1" sz="2000">
                <a:solidFill>
                  <a:srgbClr val="606060"/>
                </a:solidFill>
                <a:uFill>
                  <a:solidFill>
                    <a:srgbClr val="606060"/>
                  </a:solidFill>
                </a:uFill>
              </a:defRPr>
            </a:pPr>
            <a:r>
              <a:t>4</a:t>
            </a:r>
          </a:p>
        </p:txBody>
      </p:sp>
      <p:graphicFrame>
        <p:nvGraphicFramePr>
          <p:cNvPr id="82" name="表格 1"/>
          <p:cNvGraphicFramePr/>
          <p:nvPr/>
        </p:nvGraphicFramePr>
        <p:xfrm>
          <a:off x="8112002" y="2435102"/>
          <a:ext cx="3251201" cy="26416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812800"/>
                <a:gridCol w="812800"/>
                <a:gridCol w="812800"/>
                <a:gridCol w="812800"/>
              </a:tblGrid>
              <a:tr h="528320">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latin typeface="Lucida Sans Typewriter Regular"/>
                          <a:ea typeface="Lucida Sans Typewriter Regular"/>
                          <a:cs typeface="Lucida Sans Typewriter Regular"/>
                          <a:sym typeface="Lucida Sans Typewriter Regular"/>
                        </a:rPr>
                        <a:t>a[i]</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latin typeface="Lucida Sans Typewriter Regular"/>
                          <a:ea typeface="Lucida Sans Typewriter Regular"/>
                          <a:cs typeface="Lucida Sans Typewriter Regular"/>
                          <a:sym typeface="Lucida Sans Typewriter Regular"/>
                        </a:rPr>
                        <a:t>a[j]</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latin typeface="Lucida Sans Typewriter Regular"/>
                          <a:ea typeface="Lucida Sans Typewriter Regular"/>
                          <a:cs typeface="Lucida Sans Typewriter Regular"/>
                          <a:sym typeface="Lucida Sans Typewriter Regular"/>
                        </a:rPr>
                        <a:t>a[k]</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latin typeface="Lucida Sans Typewriter Regular"/>
                          <a:ea typeface="Lucida Sans Typewriter Regular"/>
                          <a:cs typeface="Lucida Sans Typewriter Regular"/>
                          <a:sym typeface="Lucida Sans Typewriter Regular"/>
                        </a:rPr>
                        <a:t>sum</a:t>
                      </a:r>
                    </a:p>
                  </a:txBody>
                  <a:tcPr marL="50800" marR="50800" marT="50800" marB="50800" anchor="ctr" anchorCtr="0" horzOverflow="overflow">
                    <a:lnR w="28575">
                      <a:miter lim="400000"/>
                    </a:lnR>
                  </a:tcPr>
                </a:tc>
              </a:tr>
              <a:tr h="528320">
                <a:tc>
                  <a:txBody>
                    <a:bodyPr/>
                    <a:lstStyle/>
                    <a:p>
                      <a:pPr marL="58702" marR="58702" defTabSz="1295400">
                        <a:lnSpc>
                          <a:spcPct val="130000"/>
                        </a:lnSpc>
                        <a:defRPr sz="1800">
                          <a:uFillTx/>
                        </a:defRPr>
                      </a:pPr>
                      <a:r>
                        <a:rPr sz="1600">
                          <a:uFill>
                            <a:solidFill>
                              <a:srgbClr val="000000"/>
                            </a:solidFill>
                          </a:uFill>
                        </a:rPr>
                        <a:t>30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1600">
                          <a:uFill>
                            <a:solidFill>
                              <a:srgbClr val="000000"/>
                            </a:solidFill>
                          </a:uFill>
                        </a:rPr>
                        <a:t>-40</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10</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0</a:t>
                      </a:r>
                    </a:p>
                  </a:txBody>
                  <a:tcPr marL="50800" marR="50800" marT="50800" marB="50800" anchor="ctr" anchorCtr="0" horzOverflow="overflow">
                    <a:lnR w="28575">
                      <a:miter lim="400000"/>
                    </a:lnR>
                  </a:tcPr>
                </a:tc>
              </a:tr>
              <a:tr h="528320">
                <a:tc>
                  <a:txBody>
                    <a:bodyPr/>
                    <a:lstStyle/>
                    <a:p>
                      <a:pPr marL="58702" marR="58702" defTabSz="1295400">
                        <a:lnSpc>
                          <a:spcPct val="130000"/>
                        </a:lnSpc>
                        <a:defRPr sz="1800">
                          <a:uFillTx/>
                        </a:defRPr>
                      </a:pPr>
                      <a:r>
                        <a:rPr sz="1600">
                          <a:uFill>
                            <a:solidFill>
                              <a:srgbClr val="000000"/>
                            </a:solidFill>
                          </a:uFill>
                        </a:rPr>
                        <a:t>30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1600">
                          <a:uFill>
                            <a:solidFill>
                              <a:srgbClr val="000000"/>
                            </a:solidFill>
                          </a:uFill>
                        </a:rPr>
                        <a:t>-20</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-10</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0</a:t>
                      </a:r>
                    </a:p>
                  </a:txBody>
                  <a:tcPr marL="50800" marR="50800" marT="50800" marB="50800" anchor="ctr" anchorCtr="0" horzOverflow="overflow">
                    <a:lnR w="28575">
                      <a:miter lim="400000"/>
                    </a:lnR>
                  </a:tcPr>
                </a:tc>
              </a:tr>
              <a:tr h="528320">
                <a:tc>
                  <a:txBody>
                    <a:bodyPr/>
                    <a:lstStyle/>
                    <a:p>
                      <a:pPr marL="58702" marR="58702" defTabSz="1295400">
                        <a:lnSpc>
                          <a:spcPct val="130000"/>
                        </a:lnSpc>
                        <a:defRPr sz="1800">
                          <a:uFillTx/>
                        </a:defRPr>
                      </a:pPr>
                      <a:r>
                        <a:rPr sz="1600">
                          <a:uFill>
                            <a:solidFill>
                              <a:srgbClr val="000000"/>
                            </a:solidFill>
                          </a:uFill>
                        </a:rPr>
                        <a:t>-40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1600">
                          <a:uFill>
                            <a:solidFill>
                              <a:srgbClr val="000000"/>
                            </a:solidFill>
                          </a:uFill>
                        </a:rPr>
                        <a:t>40</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0</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0</a:t>
                      </a:r>
                    </a:p>
                  </a:txBody>
                  <a:tcPr marL="50800" marR="50800" marT="50800" marB="50800" anchor="ctr" anchorCtr="0" horzOverflow="overflow">
                    <a:lnR w="28575">
                      <a:miter lim="400000"/>
                    </a:lnR>
                  </a:tcPr>
                </a:tc>
              </a:tr>
              <a:tr h="528320">
                <a:tc>
                  <a:txBody>
                    <a:bodyPr/>
                    <a:lstStyle/>
                    <a:p>
                      <a:pPr marL="58702" marR="58702" defTabSz="1295400">
                        <a:lnSpc>
                          <a:spcPct val="130000"/>
                        </a:lnSpc>
                        <a:defRPr sz="1800">
                          <a:uFillTx/>
                        </a:defRPr>
                      </a:pPr>
                      <a:r>
                        <a:rPr sz="1600">
                          <a:uFill>
                            <a:solidFill>
                              <a:srgbClr val="000000"/>
                            </a:solidFill>
                          </a:uFill>
                        </a:rPr>
                        <a:t>-10</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sz="1600">
                          <a:uFill>
                            <a:solidFill>
                              <a:srgbClr val="000000"/>
                            </a:solidFill>
                          </a:uFill>
                        </a:rPr>
                        <a:t>0</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sz="1600">
                          <a:uFill>
                            <a:solidFill>
                              <a:srgbClr val="000000"/>
                            </a:solidFill>
                          </a:uFill>
                        </a:rPr>
                        <a:t>10</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sz="1600">
                          <a:uFill>
                            <a:solidFill>
                              <a:srgbClr val="000000"/>
                            </a:solidFill>
                          </a:uFill>
                        </a:rPr>
                        <a:t>0</a:t>
                      </a:r>
                    </a:p>
                  </a:txBody>
                  <a:tcPr marL="50800" marR="50800" marT="50800" marB="50800" anchor="ctr" anchorCtr="0" horzOverflow="overflow">
                    <a:lnR w="28575">
                      <a:miter lim="400000"/>
                    </a:lnR>
                    <a:lnB w="28575">
                      <a:miter lim="400000"/>
                    </a:lnB>
                  </a:tcPr>
                </a:tc>
              </a:tr>
            </a:tbl>
          </a:graphicData>
        </a:graphic>
      </p:graphicFrame>
      <p:sp>
        <p:nvSpPr>
          <p:cNvPr id="83" name="1…"/>
          <p:cNvSpPr txBox="1"/>
          <p:nvPr/>
        </p:nvSpPr>
        <p:spPr>
          <a:xfrm>
            <a:off x="7633376" y="3089412"/>
            <a:ext cx="301629" cy="22250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260000"/>
              </a:lnSpc>
              <a:defRPr sz="1600">
                <a:solidFill>
                  <a:srgbClr val="0048AA"/>
                </a:solidFill>
                <a:uFill>
                  <a:solidFill>
                    <a:srgbClr val="0048AA"/>
                  </a:solidFill>
                </a:uFill>
                <a:latin typeface="Lucida Sans Regular"/>
                <a:ea typeface="Lucida Sans Regular"/>
                <a:cs typeface="Lucida Sans Regular"/>
                <a:sym typeface="Lucida Sans Regular"/>
              </a:defRPr>
            </a:pPr>
            <a:r>
              <a:t>1</a:t>
            </a:r>
          </a:p>
          <a:p>
            <a:pPr marL="58702" marR="58702" defTabSz="1295400">
              <a:lnSpc>
                <a:spcPct val="260000"/>
              </a:lnSpc>
              <a:defRPr sz="1600">
                <a:solidFill>
                  <a:srgbClr val="0048AA"/>
                </a:solidFill>
                <a:uFill>
                  <a:solidFill>
                    <a:srgbClr val="0048AA"/>
                  </a:solidFill>
                </a:uFill>
                <a:latin typeface="Lucida Sans Regular"/>
                <a:ea typeface="Lucida Sans Regular"/>
                <a:cs typeface="Lucida Sans Regular"/>
                <a:sym typeface="Lucida Sans Regular"/>
              </a:defRPr>
            </a:pPr>
            <a:r>
              <a:t>2</a:t>
            </a:r>
          </a:p>
          <a:p>
            <a:pPr marL="58702" marR="58702" defTabSz="1295400">
              <a:lnSpc>
                <a:spcPct val="260000"/>
              </a:lnSpc>
              <a:defRPr sz="1600">
                <a:solidFill>
                  <a:srgbClr val="0048AA"/>
                </a:solidFill>
                <a:uFill>
                  <a:solidFill>
                    <a:srgbClr val="0048AA"/>
                  </a:solidFill>
                </a:uFill>
                <a:latin typeface="Lucida Sans Regular"/>
                <a:ea typeface="Lucida Sans Regular"/>
                <a:cs typeface="Lucida Sans Regular"/>
                <a:sym typeface="Lucida Sans Regular"/>
              </a:defRPr>
            </a:pPr>
            <a:r>
              <a:t>3</a:t>
            </a:r>
          </a:p>
          <a:p>
            <a:pPr marL="58702" marR="58702" defTabSz="1295400">
              <a:lnSpc>
                <a:spcPct val="260000"/>
              </a:lnSpc>
              <a:defRPr sz="1600">
                <a:solidFill>
                  <a:srgbClr val="0048AA"/>
                </a:solidFill>
                <a:uFill>
                  <a:solidFill>
                    <a:srgbClr val="0048AA"/>
                  </a:solidFill>
                </a:uFill>
                <a:latin typeface="Lucida Sans Regular"/>
                <a:ea typeface="Lucida Sans Regular"/>
                <a:cs typeface="Lucida Sans Regular"/>
                <a:sym typeface="Lucida Sans Regular"/>
              </a:defRPr>
            </a:pPr>
            <a:r>
              <a:t>4</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Binary search demo"/>
          <p:cNvSpPr txBox="1"/>
          <p:nvPr>
            <p:ph type="title"/>
          </p:nvPr>
        </p:nvSpPr>
        <p:spPr>
          <a:prstGeom prst="rect">
            <a:avLst/>
          </a:prstGeom>
        </p:spPr>
        <p:txBody>
          <a:bodyPr/>
          <a:lstStyle/>
          <a:p>
            <a:pPr/>
            <a:r>
              <a:t>Binary search demo</a:t>
            </a:r>
          </a:p>
        </p:txBody>
      </p:sp>
      <p:sp>
        <p:nvSpPr>
          <p:cNvPr id="243" name="Goal.  Given a sorted array and a key, find index of the key in the array?…"/>
          <p:cNvSpPr txBox="1"/>
          <p:nvPr>
            <p:ph type="body" idx="1"/>
          </p:nvPr>
        </p:nvSpPr>
        <p:spPr>
          <a:prstGeom prst="rect">
            <a:avLst/>
          </a:prstGeom>
        </p:spPr>
        <p:txBody>
          <a:bodyPr/>
          <a:lstStyle/>
          <a:p>
            <a:pPr indent="127000"/>
            <a:r>
              <a:t>Goal. </a:t>
            </a:r>
            <a:r>
              <a:rPr>
                <a:solidFill>
                  <a:srgbClr val="000000"/>
                </a:solidFill>
              </a:rPr>
              <a:t> Given a sorted array and a key, find index of the key in the array?</a:t>
            </a:r>
            <a:endParaRPr>
              <a:solidFill>
                <a:srgbClr val="000000"/>
              </a:solidFill>
            </a:endParaRPr>
          </a:p>
          <a:p>
            <a:pPr indent="127000"/>
            <a:endParaRPr>
              <a:solidFill>
                <a:srgbClr val="000000"/>
              </a:solidFill>
            </a:endParaRPr>
          </a:p>
          <a:p>
            <a:pPr indent="127000"/>
            <a:r>
              <a:t>Binary search. </a:t>
            </a:r>
            <a:r>
              <a:rPr>
                <a:solidFill>
                  <a:srgbClr val="000000"/>
                </a:solidFill>
              </a:rPr>
              <a:t> Compare key against middle entry.</a:t>
            </a:r>
            <a:endParaRPr>
              <a:solidFill>
                <a:srgbClr val="000000"/>
              </a:solidFill>
            </a:endParaRPr>
          </a:p>
          <a:p>
            <a:pPr lvl="1" marL="1003300" indent="-368300"/>
            <a:r>
              <a:t>Too small, go left.</a:t>
            </a:r>
          </a:p>
          <a:p>
            <a:pPr lvl="1" marL="1003300" indent="-368300"/>
            <a:r>
              <a:t>Too big, go right.</a:t>
            </a:r>
          </a:p>
          <a:p>
            <a:pPr lvl="1" marL="1003300" indent="-368300"/>
            <a:r>
              <a:t>Equal, found.</a:t>
            </a:r>
          </a:p>
        </p:txBody>
      </p:sp>
      <p:sp>
        <p:nvSpPr>
          <p:cNvPr id="244" name="lo"/>
          <p:cNvSpPr txBox="1"/>
          <p:nvPr/>
        </p:nvSpPr>
        <p:spPr>
          <a:xfrm>
            <a:off x="4114800" y="8051800"/>
            <a:ext cx="356492"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lo</a:t>
            </a:r>
          </a:p>
        </p:txBody>
      </p:sp>
      <p:sp>
        <p:nvSpPr>
          <p:cNvPr id="245" name="Line"/>
          <p:cNvSpPr/>
          <p:nvPr/>
        </p:nvSpPr>
        <p:spPr>
          <a:xfrm>
            <a:off x="4318000" y="7592033"/>
            <a:ext cx="0" cy="355211"/>
          </a:xfrm>
          <a:prstGeom prst="line">
            <a:avLst/>
          </a:prstGeom>
          <a:ln w="25400">
            <a:solidFill>
              <a:srgbClr val="8D3124"/>
            </a:solidFill>
            <a:headEnd type="triangle"/>
          </a:ln>
        </p:spPr>
        <p:txBody>
          <a:bodyPr lIns="0" tIns="0" rIns="0" bIns="0"/>
          <a:lstStyle/>
          <a:p>
            <a:pPr/>
          </a:p>
        </p:txBody>
      </p:sp>
      <p:graphicFrame>
        <p:nvGraphicFramePr>
          <p:cNvPr id="246" name="表格 1"/>
          <p:cNvGraphicFramePr/>
          <p:nvPr/>
        </p:nvGraphicFramePr>
        <p:xfrm>
          <a:off x="1016000" y="6502400"/>
          <a:ext cx="10985502" cy="9652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732366"/>
                <a:gridCol w="732366"/>
                <a:gridCol w="732366"/>
                <a:gridCol w="732366"/>
                <a:gridCol w="732366"/>
                <a:gridCol w="732366"/>
                <a:gridCol w="732366"/>
                <a:gridCol w="732366"/>
                <a:gridCol w="732366"/>
                <a:gridCol w="732366"/>
                <a:gridCol w="732366"/>
                <a:gridCol w="732366"/>
                <a:gridCol w="732366"/>
                <a:gridCol w="732366"/>
                <a:gridCol w="732366"/>
              </a:tblGrid>
              <a:tr h="673099">
                <a:tc>
                  <a:txBody>
                    <a:bodyPr/>
                    <a:lstStyle/>
                    <a:p>
                      <a:pPr marL="41275" marR="41275" defTabSz="914400">
                        <a:lnSpc>
                          <a:spcPct val="130000"/>
                        </a:lnSpc>
                        <a:defRPr sz="1800">
                          <a:uFillTx/>
                        </a:defRPr>
                      </a:pPr>
                      <a:r>
                        <a:rPr sz="2000">
                          <a:solidFill>
                            <a:srgbClr val="929292"/>
                          </a:solidFill>
                          <a:uFill>
                            <a:solidFill>
                              <a:srgbClr val="000000"/>
                            </a:solidFill>
                          </a:uFill>
                        </a:rPr>
                        <a:t>6</a:t>
                      </a:r>
                    </a:p>
                  </a:txBody>
                  <a:tcPr marL="50800" marR="50800" marT="50800" marB="50800" anchor="ctr" anchorCtr="0" horzOverflow="overflow">
                    <a:lnL w="28575">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13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14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25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uFill>
                            <a:solidFill>
                              <a:srgbClr val="000000"/>
                            </a:solidFill>
                          </a:uFill>
                        </a:rPr>
                        <a:t>33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43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51</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solidFill>
                            <a:srgbClr val="929292"/>
                          </a:solidFill>
                          <a:uFill>
                            <a:solidFill>
                              <a:srgbClr val="000000"/>
                            </a:solidFill>
                          </a:uFill>
                        </a:rPr>
                        <a:t>53</a:t>
                      </a:r>
                    </a:p>
                  </a:txBody>
                  <a:tcPr marL="50800" marR="50800" marT="50800" marB="50800" anchor="ctr" anchorCtr="0" horzOverflow="overflow">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64</a:t>
                      </a:r>
                    </a:p>
                  </a:txBody>
                  <a:tcPr marL="50800" marR="50800" marT="50800" marB="50800" anchor="ctr" anchorCtr="0" horzOverflow="overflow">
                    <a:lnL w="12700">
                      <a:solidFill>
                        <a:srgbClr val="000000">
                          <a:alpha val="0"/>
                        </a:srgbClr>
                      </a:solidFill>
                      <a:miter lim="400000"/>
                    </a:lnL>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72</a:t>
                      </a:r>
                    </a:p>
                  </a:txBody>
                  <a:tcPr marL="50800" marR="50800" marT="50800" marB="50800" anchor="ctr" anchorCtr="0" horzOverflow="overflow">
                    <a:lnL w="12700">
                      <a:solidFill>
                        <a:srgbClr val="000000">
                          <a:alpha val="0"/>
                        </a:srgbClr>
                      </a:solidFill>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84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96</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97</a:t>
                      </a:r>
                    </a:p>
                  </a:txBody>
                  <a:tcPr marL="50800" marR="50800" marT="50800" marB="50800" anchor="ctr" anchorCtr="0" horzOverflow="overflow">
                    <a:lnR w="28575">
                      <a:miter lim="400000"/>
                    </a:lnR>
                    <a:lnT w="28575">
                      <a:miter lim="400000"/>
                    </a:lnT>
                    <a:lnB w="0">
                      <a:miter lim="400000"/>
                    </a:lnB>
                    <a:solidFill>
                      <a:srgbClr val="EBEBEB"/>
                    </a:solidFill>
                  </a:tcPr>
                </a:tc>
              </a:tr>
              <a:tr h="292100">
                <a:tc>
                  <a:txBody>
                    <a:bodyPr/>
                    <a:lstStyle/>
                    <a:p>
                      <a:pPr marL="41275" marR="41275" defTabSz="914400">
                        <a:lnSpc>
                          <a:spcPct val="130000"/>
                        </a:lnSpc>
                        <a:defRPr sz="1800">
                          <a:uFillTx/>
                        </a:defRPr>
                      </a:pPr>
                      <a:r>
                        <a:rPr sz="1400">
                          <a:solidFill>
                            <a:srgbClr val="606060"/>
                          </a:solidFill>
                          <a:uFill>
                            <a:solidFill>
                              <a:srgbClr val="000000"/>
                            </a:solidFill>
                          </a:uFill>
                        </a:rPr>
                        <a:t>0</a:t>
                      </a:r>
                    </a:p>
                  </a:txBody>
                  <a:tcPr marL="50800" marR="50800" marT="50800" marB="50800" anchor="ctr" anchorCtr="0" horzOverflow="overflow">
                    <a:lnL w="28575">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4</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5</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6</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7</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8</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9</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10</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14</a:t>
                      </a:r>
                    </a:p>
                  </a:txBody>
                  <a:tcPr marL="50800" marR="50800" marT="50800" marB="50800" anchor="ctr" anchorCtr="0" horzOverflow="overflow">
                    <a:lnL w="0">
                      <a:miter lim="400000"/>
                    </a:lnL>
                    <a:lnR w="28575">
                      <a:miter lim="400000"/>
                    </a:lnR>
                    <a:lnT w="0">
                      <a:miter lim="400000"/>
                    </a:lnT>
                    <a:lnB w="28575">
                      <a:miter lim="400000"/>
                    </a:lnB>
                    <a:noFill/>
                  </a:tcPr>
                </a:tc>
              </a:tr>
            </a:tbl>
          </a:graphicData>
        </a:graphic>
      </p:graphicFrame>
      <p:sp>
        <p:nvSpPr>
          <p:cNvPr id="247" name="hi"/>
          <p:cNvSpPr txBox="1"/>
          <p:nvPr/>
        </p:nvSpPr>
        <p:spPr>
          <a:xfrm>
            <a:off x="5575300" y="8051800"/>
            <a:ext cx="357711"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hi</a:t>
            </a:r>
          </a:p>
        </p:txBody>
      </p:sp>
      <p:sp>
        <p:nvSpPr>
          <p:cNvPr id="248" name="Line"/>
          <p:cNvSpPr/>
          <p:nvPr/>
        </p:nvSpPr>
        <p:spPr>
          <a:xfrm>
            <a:off x="5778500" y="7594599"/>
            <a:ext cx="0" cy="355211"/>
          </a:xfrm>
          <a:prstGeom prst="line">
            <a:avLst/>
          </a:prstGeom>
          <a:ln w="25400">
            <a:solidFill>
              <a:srgbClr val="8D3124"/>
            </a:solidFill>
            <a:headEnd type="triangle"/>
          </a:ln>
        </p:spPr>
        <p:txBody>
          <a:bodyPr lIns="0" tIns="0" rIns="0" bIns="0"/>
          <a:lstStyle/>
          <a:p>
            <a:pPr/>
          </a:p>
        </p:txBody>
      </p:sp>
      <p:grpSp>
        <p:nvGrpSpPr>
          <p:cNvPr id="252" name="Group"/>
          <p:cNvGrpSpPr/>
          <p:nvPr/>
        </p:nvGrpSpPr>
        <p:grpSpPr>
          <a:xfrm>
            <a:off x="4737100" y="6565900"/>
            <a:ext cx="1270000" cy="2755900"/>
            <a:chOff x="0" y="0"/>
            <a:chExt cx="1270000" cy="2755900"/>
          </a:xfrm>
        </p:grpSpPr>
        <p:sp>
          <p:nvSpPr>
            <p:cNvPr id="249" name="mid"/>
            <p:cNvSpPr/>
            <p:nvPr/>
          </p:nvSpPr>
          <p:spPr>
            <a:xfrm>
              <a:off x="0" y="14859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mid</a:t>
              </a:r>
            </a:p>
          </p:txBody>
        </p:sp>
        <p:sp>
          <p:nvSpPr>
            <p:cNvPr id="250" name="Line"/>
            <p:cNvSpPr/>
            <p:nvPr/>
          </p:nvSpPr>
          <p:spPr>
            <a:xfrm flipH="1">
              <a:off x="292100" y="1028700"/>
              <a:ext cx="1" cy="35521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251" name="Circle"/>
            <p:cNvSpPr/>
            <p:nvPr/>
          </p:nvSpPr>
          <p:spPr>
            <a:xfrm>
              <a:off x="38100" y="0"/>
              <a:ext cx="546100" cy="546100"/>
            </a:xfrm>
            <a:prstGeom prst="ellipse">
              <a:avLst/>
            </a:prstGeom>
            <a:solidFill>
              <a:srgbClr val="0C4681">
                <a:alpha val="33000"/>
              </a:srgbClr>
            </a:solidFill>
            <a:ln w="12700" cap="flat">
              <a:noFill/>
              <a:round/>
            </a:ln>
            <a:effectLst/>
          </p:spPr>
          <p:txBody>
            <a:bodyPr wrap="square" lIns="203200" tIns="203200" rIns="203200" bIns="203200" numCol="1" anchor="t">
              <a:noAutofit/>
            </a:bodyPr>
            <a:lstStyle/>
            <a:p>
              <a:pPr marL="7224" marR="7224" defTabSz="1295400">
                <a:lnSpc>
                  <a:spcPct val="120000"/>
                </a:lnSpc>
                <a:defRPr sz="2200">
                  <a:solidFill>
                    <a:srgbClr val="005493"/>
                  </a:solidFill>
                  <a:uFill>
                    <a:solidFill>
                      <a:srgbClr val="0048AA"/>
                    </a:solidFill>
                  </a:uFill>
                  <a:latin typeface="Lucida Sans Regular"/>
                  <a:ea typeface="Lucida Sans Regular"/>
                  <a:cs typeface="Lucida Sans Regular"/>
                  <a:sym typeface="Lucida Sans Regular"/>
                </a:defRPr>
              </a:pPr>
            </a:p>
          </p:txBody>
        </p:sp>
      </p:grpSp>
      <p:sp>
        <p:nvSpPr>
          <p:cNvPr id="253" name="successful search for 33"/>
          <p:cNvSpPr txBox="1"/>
          <p:nvPr/>
        </p:nvSpPr>
        <p:spPr>
          <a:xfrm>
            <a:off x="381000" y="5715000"/>
            <a:ext cx="3053050"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successful search for 33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Binary search demo"/>
          <p:cNvSpPr txBox="1"/>
          <p:nvPr>
            <p:ph type="title"/>
          </p:nvPr>
        </p:nvSpPr>
        <p:spPr>
          <a:prstGeom prst="rect">
            <a:avLst/>
          </a:prstGeom>
        </p:spPr>
        <p:txBody>
          <a:bodyPr/>
          <a:lstStyle/>
          <a:p>
            <a:pPr/>
            <a:r>
              <a:t>Binary search demo</a:t>
            </a:r>
          </a:p>
        </p:txBody>
      </p:sp>
      <p:sp>
        <p:nvSpPr>
          <p:cNvPr id="256" name="Goal.  Given a sorted array and a key, find index of the key in the array?…"/>
          <p:cNvSpPr txBox="1"/>
          <p:nvPr>
            <p:ph type="body" idx="1"/>
          </p:nvPr>
        </p:nvSpPr>
        <p:spPr>
          <a:prstGeom prst="rect">
            <a:avLst/>
          </a:prstGeom>
        </p:spPr>
        <p:txBody>
          <a:bodyPr/>
          <a:lstStyle/>
          <a:p>
            <a:pPr indent="127000"/>
            <a:r>
              <a:t>Goal. </a:t>
            </a:r>
            <a:r>
              <a:rPr>
                <a:solidFill>
                  <a:srgbClr val="000000"/>
                </a:solidFill>
              </a:rPr>
              <a:t> Given a sorted array and a key, find index of the key in the array?</a:t>
            </a:r>
            <a:endParaRPr>
              <a:solidFill>
                <a:srgbClr val="000000"/>
              </a:solidFill>
            </a:endParaRPr>
          </a:p>
          <a:p>
            <a:pPr indent="127000"/>
            <a:endParaRPr>
              <a:solidFill>
                <a:srgbClr val="000000"/>
              </a:solidFill>
            </a:endParaRPr>
          </a:p>
          <a:p>
            <a:pPr indent="127000"/>
            <a:r>
              <a:t>Binary search. </a:t>
            </a:r>
            <a:r>
              <a:rPr>
                <a:solidFill>
                  <a:srgbClr val="000000"/>
                </a:solidFill>
              </a:rPr>
              <a:t> Compare key against middle entry.</a:t>
            </a:r>
            <a:endParaRPr>
              <a:solidFill>
                <a:srgbClr val="000000"/>
              </a:solidFill>
            </a:endParaRPr>
          </a:p>
          <a:p>
            <a:pPr lvl="1" marL="1003300" indent="-368300"/>
            <a:r>
              <a:t>Too small, go left.</a:t>
            </a:r>
          </a:p>
          <a:p>
            <a:pPr lvl="1" marL="1003300" indent="-368300"/>
            <a:r>
              <a:t>Too big, go right.</a:t>
            </a:r>
          </a:p>
          <a:p>
            <a:pPr lvl="1" marL="1003300" indent="-368300"/>
            <a:r>
              <a:t>Equal, found.</a:t>
            </a:r>
          </a:p>
        </p:txBody>
      </p:sp>
      <p:graphicFrame>
        <p:nvGraphicFramePr>
          <p:cNvPr id="257" name="表格 1"/>
          <p:cNvGraphicFramePr/>
          <p:nvPr/>
        </p:nvGraphicFramePr>
        <p:xfrm>
          <a:off x="1016000" y="6502400"/>
          <a:ext cx="10985502" cy="9652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732366"/>
                <a:gridCol w="732366"/>
                <a:gridCol w="732366"/>
                <a:gridCol w="732366"/>
                <a:gridCol w="732366"/>
                <a:gridCol w="732366"/>
                <a:gridCol w="732366"/>
                <a:gridCol w="732366"/>
                <a:gridCol w="732366"/>
                <a:gridCol w="732366"/>
                <a:gridCol w="732366"/>
                <a:gridCol w="732366"/>
                <a:gridCol w="732366"/>
                <a:gridCol w="732366"/>
                <a:gridCol w="732366"/>
              </a:tblGrid>
              <a:tr h="673099">
                <a:tc>
                  <a:txBody>
                    <a:bodyPr/>
                    <a:lstStyle/>
                    <a:p>
                      <a:pPr marL="41275" marR="41275" defTabSz="914400">
                        <a:lnSpc>
                          <a:spcPct val="130000"/>
                        </a:lnSpc>
                        <a:defRPr sz="1800">
                          <a:uFillTx/>
                        </a:defRPr>
                      </a:pPr>
                      <a:r>
                        <a:rPr sz="2000">
                          <a:solidFill>
                            <a:srgbClr val="929292"/>
                          </a:solidFill>
                          <a:uFill>
                            <a:solidFill>
                              <a:srgbClr val="000000"/>
                            </a:solidFill>
                          </a:uFill>
                        </a:rPr>
                        <a:t>6</a:t>
                      </a:r>
                    </a:p>
                  </a:txBody>
                  <a:tcPr marL="50800" marR="50800" marT="50800" marB="50800" anchor="ctr" anchorCtr="0" horzOverflow="overflow">
                    <a:lnL w="28575">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13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14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25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uFill>
                            <a:solidFill>
                              <a:srgbClr val="000000"/>
                            </a:solidFill>
                          </a:uFill>
                        </a:rPr>
                        <a:t>33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solidFill>
                            <a:srgbClr val="929292"/>
                          </a:solidFill>
                          <a:uFill>
                            <a:solidFill>
                              <a:srgbClr val="000000"/>
                            </a:solidFill>
                          </a:uFill>
                        </a:rPr>
                        <a:t>43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51</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53</a:t>
                      </a:r>
                    </a:p>
                  </a:txBody>
                  <a:tcPr marL="50800" marR="50800" marT="50800" marB="50800" anchor="ctr" anchorCtr="0" horzOverflow="overflow">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64</a:t>
                      </a:r>
                    </a:p>
                  </a:txBody>
                  <a:tcPr marL="50800" marR="50800" marT="50800" marB="50800" anchor="ctr" anchorCtr="0" horzOverflow="overflow">
                    <a:lnL w="12700">
                      <a:solidFill>
                        <a:srgbClr val="000000">
                          <a:alpha val="0"/>
                        </a:srgbClr>
                      </a:solidFill>
                      <a:miter lim="400000"/>
                    </a:lnL>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72</a:t>
                      </a:r>
                    </a:p>
                  </a:txBody>
                  <a:tcPr marL="50800" marR="50800" marT="50800" marB="50800" anchor="ctr" anchorCtr="0" horzOverflow="overflow">
                    <a:lnL w="12700">
                      <a:solidFill>
                        <a:srgbClr val="000000">
                          <a:alpha val="0"/>
                        </a:srgbClr>
                      </a:solidFill>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84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96</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97</a:t>
                      </a:r>
                    </a:p>
                  </a:txBody>
                  <a:tcPr marL="50800" marR="50800" marT="50800" marB="50800" anchor="ctr" anchorCtr="0" horzOverflow="overflow">
                    <a:lnR w="28575">
                      <a:miter lim="400000"/>
                    </a:lnR>
                    <a:lnT w="28575">
                      <a:miter lim="400000"/>
                    </a:lnT>
                    <a:lnB w="0">
                      <a:miter lim="400000"/>
                    </a:lnB>
                    <a:solidFill>
                      <a:srgbClr val="EBEBEB"/>
                    </a:solidFill>
                  </a:tcPr>
                </a:tc>
              </a:tr>
              <a:tr h="292100">
                <a:tc>
                  <a:txBody>
                    <a:bodyPr/>
                    <a:lstStyle/>
                    <a:p>
                      <a:pPr marL="41275" marR="41275" defTabSz="914400">
                        <a:lnSpc>
                          <a:spcPct val="130000"/>
                        </a:lnSpc>
                        <a:defRPr sz="1800">
                          <a:uFillTx/>
                        </a:defRPr>
                      </a:pPr>
                      <a:r>
                        <a:rPr sz="1400">
                          <a:solidFill>
                            <a:srgbClr val="606060"/>
                          </a:solidFill>
                          <a:uFill>
                            <a:solidFill>
                              <a:srgbClr val="000000"/>
                            </a:solidFill>
                          </a:uFill>
                        </a:rPr>
                        <a:t>0</a:t>
                      </a:r>
                    </a:p>
                  </a:txBody>
                  <a:tcPr marL="50800" marR="50800" marT="50800" marB="50800" anchor="ctr" anchorCtr="0" horzOverflow="overflow">
                    <a:lnL w="28575">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4</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5</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6</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7</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8</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9</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10</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14</a:t>
                      </a:r>
                    </a:p>
                  </a:txBody>
                  <a:tcPr marL="50800" marR="50800" marT="50800" marB="50800" anchor="ctr" anchorCtr="0" horzOverflow="overflow">
                    <a:lnL w="0">
                      <a:miter lim="400000"/>
                    </a:lnL>
                    <a:lnR w="28575">
                      <a:miter lim="400000"/>
                    </a:lnR>
                    <a:lnT w="0">
                      <a:miter lim="400000"/>
                    </a:lnT>
                    <a:lnB w="28575">
                      <a:miter lim="400000"/>
                    </a:lnB>
                    <a:noFill/>
                  </a:tcPr>
                </a:tc>
              </a:tr>
            </a:tbl>
          </a:graphicData>
        </a:graphic>
      </p:graphicFrame>
      <p:sp>
        <p:nvSpPr>
          <p:cNvPr id="258" name="lo = hi"/>
          <p:cNvSpPr txBox="1"/>
          <p:nvPr/>
        </p:nvSpPr>
        <p:spPr>
          <a:xfrm>
            <a:off x="3911600" y="5626100"/>
            <a:ext cx="798249"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lo = hi</a:t>
            </a:r>
          </a:p>
        </p:txBody>
      </p:sp>
      <p:sp>
        <p:nvSpPr>
          <p:cNvPr id="259" name="Line"/>
          <p:cNvSpPr/>
          <p:nvPr/>
        </p:nvSpPr>
        <p:spPr>
          <a:xfrm flipV="1">
            <a:off x="4318000" y="5994010"/>
            <a:ext cx="1" cy="355991"/>
          </a:xfrm>
          <a:prstGeom prst="line">
            <a:avLst/>
          </a:prstGeom>
          <a:ln w="25400">
            <a:solidFill>
              <a:srgbClr val="8D3124"/>
            </a:solidFill>
            <a:headEnd type="triangle"/>
          </a:ln>
        </p:spPr>
        <p:txBody>
          <a:bodyPr lIns="0" tIns="0" rIns="0" bIns="0"/>
          <a:lstStyle/>
          <a:p>
            <a:pPr/>
          </a:p>
        </p:txBody>
      </p:sp>
      <p:grpSp>
        <p:nvGrpSpPr>
          <p:cNvPr id="263" name="Group"/>
          <p:cNvGrpSpPr/>
          <p:nvPr/>
        </p:nvGrpSpPr>
        <p:grpSpPr>
          <a:xfrm>
            <a:off x="4038600" y="6565900"/>
            <a:ext cx="1489597" cy="2755900"/>
            <a:chOff x="217048" y="0"/>
            <a:chExt cx="1489595" cy="2755900"/>
          </a:xfrm>
        </p:grpSpPr>
        <p:sp>
          <p:nvSpPr>
            <p:cNvPr id="260" name="mid…"/>
            <p:cNvSpPr/>
            <p:nvPr/>
          </p:nvSpPr>
          <p:spPr>
            <a:xfrm>
              <a:off x="436644" y="148590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algn="ctr"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mid</a:t>
              </a:r>
            </a:p>
            <a:p>
              <a:pPr marL="58702" marR="58702" algn="ctr"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return 4</a:t>
              </a:r>
            </a:p>
          </p:txBody>
        </p:sp>
        <p:sp>
          <p:nvSpPr>
            <p:cNvPr id="261" name="Line"/>
            <p:cNvSpPr/>
            <p:nvPr/>
          </p:nvSpPr>
          <p:spPr>
            <a:xfrm flipH="1">
              <a:off x="471048" y="1028700"/>
              <a:ext cx="1" cy="35521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262" name="Circle"/>
            <p:cNvSpPr/>
            <p:nvPr/>
          </p:nvSpPr>
          <p:spPr>
            <a:xfrm>
              <a:off x="217048" y="0"/>
              <a:ext cx="546101" cy="546100"/>
            </a:xfrm>
            <a:prstGeom prst="ellipse">
              <a:avLst/>
            </a:prstGeom>
            <a:solidFill>
              <a:srgbClr val="0C4681">
                <a:alpha val="33000"/>
              </a:srgbClr>
            </a:solidFill>
            <a:ln w="12700" cap="flat">
              <a:noFill/>
              <a:round/>
            </a:ln>
            <a:effectLst/>
          </p:spPr>
          <p:txBody>
            <a:bodyPr wrap="square" lIns="203200" tIns="203200" rIns="203200" bIns="203200" numCol="1" anchor="t">
              <a:noAutofit/>
            </a:bodyPr>
            <a:lstStyle/>
            <a:p>
              <a:pPr marL="7224" marR="7224" defTabSz="1295400">
                <a:lnSpc>
                  <a:spcPct val="120000"/>
                </a:lnSpc>
                <a:defRPr sz="2200">
                  <a:solidFill>
                    <a:srgbClr val="005493"/>
                  </a:solidFill>
                  <a:uFill>
                    <a:solidFill>
                      <a:srgbClr val="0048AA"/>
                    </a:solidFill>
                  </a:uFill>
                  <a:latin typeface="Lucida Sans Regular"/>
                  <a:ea typeface="Lucida Sans Regular"/>
                  <a:cs typeface="Lucida Sans Regular"/>
                  <a:sym typeface="Lucida Sans Regular"/>
                </a:defRPr>
              </a:pPr>
            </a:p>
          </p:txBody>
        </p:sp>
      </p:grpSp>
      <p:sp>
        <p:nvSpPr>
          <p:cNvPr id="264" name="successful search for 33"/>
          <p:cNvSpPr txBox="1"/>
          <p:nvPr/>
        </p:nvSpPr>
        <p:spPr>
          <a:xfrm>
            <a:off x="381000" y="5715000"/>
            <a:ext cx="3053050"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successful search for 33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3"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Binary search demo"/>
          <p:cNvSpPr txBox="1"/>
          <p:nvPr>
            <p:ph type="title"/>
          </p:nvPr>
        </p:nvSpPr>
        <p:spPr>
          <a:prstGeom prst="rect">
            <a:avLst/>
          </a:prstGeom>
        </p:spPr>
        <p:txBody>
          <a:bodyPr/>
          <a:lstStyle/>
          <a:p>
            <a:pPr/>
            <a:r>
              <a:t>Binary search demo</a:t>
            </a:r>
          </a:p>
        </p:txBody>
      </p:sp>
      <p:sp>
        <p:nvSpPr>
          <p:cNvPr id="267" name="Goal.  Given a sorted array and a key, find index of the key in the array?…"/>
          <p:cNvSpPr txBox="1"/>
          <p:nvPr>
            <p:ph type="body" idx="1"/>
          </p:nvPr>
        </p:nvSpPr>
        <p:spPr>
          <a:prstGeom prst="rect">
            <a:avLst/>
          </a:prstGeom>
        </p:spPr>
        <p:txBody>
          <a:bodyPr/>
          <a:lstStyle/>
          <a:p>
            <a:pPr indent="127000"/>
            <a:r>
              <a:t>Goal. </a:t>
            </a:r>
            <a:r>
              <a:rPr>
                <a:solidFill>
                  <a:srgbClr val="000000"/>
                </a:solidFill>
              </a:rPr>
              <a:t> Given a sorted array and a key, find index of the key in the array?</a:t>
            </a:r>
            <a:endParaRPr>
              <a:solidFill>
                <a:srgbClr val="000000"/>
              </a:solidFill>
            </a:endParaRPr>
          </a:p>
          <a:p>
            <a:pPr indent="127000"/>
            <a:endParaRPr>
              <a:solidFill>
                <a:srgbClr val="000000"/>
              </a:solidFill>
            </a:endParaRPr>
          </a:p>
          <a:p>
            <a:pPr indent="127000"/>
            <a:r>
              <a:t>Binary search. </a:t>
            </a:r>
            <a:r>
              <a:rPr>
                <a:solidFill>
                  <a:srgbClr val="000000"/>
                </a:solidFill>
              </a:rPr>
              <a:t> Compare key against middle entry.</a:t>
            </a:r>
            <a:endParaRPr>
              <a:solidFill>
                <a:srgbClr val="000000"/>
              </a:solidFill>
            </a:endParaRPr>
          </a:p>
          <a:p>
            <a:pPr lvl="1" marL="1003300" indent="-368300"/>
            <a:r>
              <a:t>Too small, go left.</a:t>
            </a:r>
          </a:p>
          <a:p>
            <a:pPr lvl="1" marL="1003300" indent="-368300"/>
            <a:r>
              <a:t>Too big, go right.</a:t>
            </a:r>
          </a:p>
          <a:p>
            <a:pPr lvl="1" marL="1003300" indent="-368300"/>
            <a:r>
              <a:t>Equal, found.</a:t>
            </a:r>
          </a:p>
        </p:txBody>
      </p:sp>
      <p:sp>
        <p:nvSpPr>
          <p:cNvPr id="268" name="lo"/>
          <p:cNvSpPr txBox="1"/>
          <p:nvPr/>
        </p:nvSpPr>
        <p:spPr>
          <a:xfrm>
            <a:off x="1193800" y="8051800"/>
            <a:ext cx="356492"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lo</a:t>
            </a:r>
          </a:p>
        </p:txBody>
      </p:sp>
      <p:sp>
        <p:nvSpPr>
          <p:cNvPr id="269" name="Line"/>
          <p:cNvSpPr/>
          <p:nvPr/>
        </p:nvSpPr>
        <p:spPr>
          <a:xfrm>
            <a:off x="1397000" y="7592033"/>
            <a:ext cx="0" cy="355211"/>
          </a:xfrm>
          <a:prstGeom prst="line">
            <a:avLst/>
          </a:prstGeom>
          <a:ln w="25400">
            <a:solidFill>
              <a:srgbClr val="8D3124"/>
            </a:solidFill>
            <a:headEnd type="triangle"/>
          </a:ln>
        </p:spPr>
        <p:txBody>
          <a:bodyPr lIns="0" tIns="0" rIns="0" bIns="0"/>
          <a:lstStyle/>
          <a:p>
            <a:pPr/>
          </a:p>
        </p:txBody>
      </p:sp>
      <p:graphicFrame>
        <p:nvGraphicFramePr>
          <p:cNvPr id="270" name="表格 1"/>
          <p:cNvGraphicFramePr/>
          <p:nvPr/>
        </p:nvGraphicFramePr>
        <p:xfrm>
          <a:off x="1016000" y="6502400"/>
          <a:ext cx="10985502" cy="9652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732366"/>
                <a:gridCol w="732366"/>
                <a:gridCol w="732366"/>
                <a:gridCol w="732366"/>
                <a:gridCol w="732366"/>
                <a:gridCol w="732366"/>
                <a:gridCol w="732366"/>
                <a:gridCol w="732366"/>
                <a:gridCol w="732366"/>
                <a:gridCol w="732366"/>
                <a:gridCol w="732366"/>
                <a:gridCol w="732366"/>
                <a:gridCol w="732366"/>
                <a:gridCol w="732366"/>
                <a:gridCol w="732366"/>
              </a:tblGrid>
              <a:tr h="673099">
                <a:tc>
                  <a:txBody>
                    <a:bodyPr/>
                    <a:lstStyle/>
                    <a:p>
                      <a:pPr marL="41275" marR="41275" defTabSz="914400">
                        <a:lnSpc>
                          <a:spcPct val="130000"/>
                        </a:lnSpc>
                        <a:defRPr sz="1800">
                          <a:uFillTx/>
                        </a:defRPr>
                      </a:pPr>
                      <a:r>
                        <a:rPr sz="2000">
                          <a:uFill>
                            <a:solidFill>
                              <a:srgbClr val="000000"/>
                            </a:solidFill>
                          </a:uFill>
                        </a:rPr>
                        <a:t>6</a:t>
                      </a:r>
                    </a:p>
                  </a:txBody>
                  <a:tcPr marL="50800" marR="50800" marT="50800" marB="50800" anchor="ctr" anchorCtr="0" horzOverflow="overflow">
                    <a:lnL w="28575">
                      <a:miter lim="400000"/>
                    </a:lnL>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13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14</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25</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33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43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51</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53</a:t>
                      </a:r>
                    </a:p>
                  </a:txBody>
                  <a:tcPr marL="50800" marR="50800" marT="50800" marB="50800" anchor="ctr" anchorCtr="0" horzOverflow="overflow">
                    <a:lnR w="12700">
                      <a:solidFill>
                        <a:srgbClr val="000000">
                          <a:alpha val="0"/>
                        </a:srgbClr>
                      </a:solidFill>
                      <a:miter lim="400000"/>
                    </a:lnR>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64</a:t>
                      </a:r>
                    </a:p>
                  </a:txBody>
                  <a:tcPr marL="50800" marR="50800" marT="50800" marB="50800" anchor="ctr" anchorCtr="0" horzOverflow="overflow">
                    <a:lnL w="12700">
                      <a:solidFill>
                        <a:srgbClr val="000000">
                          <a:alpha val="0"/>
                        </a:srgbClr>
                      </a:solidFill>
                      <a:miter lim="400000"/>
                    </a:lnL>
                    <a:lnR w="12700">
                      <a:solidFill>
                        <a:srgbClr val="000000">
                          <a:alpha val="0"/>
                        </a:srgbClr>
                      </a:solidFill>
                      <a:miter lim="400000"/>
                    </a:lnR>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72</a:t>
                      </a:r>
                    </a:p>
                  </a:txBody>
                  <a:tcPr marL="50800" marR="50800" marT="50800" marB="50800" anchor="ctr" anchorCtr="0" horzOverflow="overflow">
                    <a:lnL w="12700">
                      <a:solidFill>
                        <a:srgbClr val="000000">
                          <a:alpha val="0"/>
                        </a:srgbClr>
                      </a:solidFill>
                      <a:miter lim="400000"/>
                    </a:lnL>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84</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93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95</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96</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97</a:t>
                      </a:r>
                    </a:p>
                  </a:txBody>
                  <a:tcPr marL="50800" marR="50800" marT="50800" marB="50800" anchor="ctr" anchorCtr="0" horzOverflow="overflow">
                    <a:lnR w="28575">
                      <a:miter lim="400000"/>
                    </a:lnR>
                    <a:lnT w="28575">
                      <a:miter lim="400000"/>
                    </a:lnT>
                    <a:lnB w="0">
                      <a:miter lim="400000"/>
                    </a:lnB>
                  </a:tcPr>
                </a:tc>
              </a:tr>
              <a:tr h="292100">
                <a:tc>
                  <a:txBody>
                    <a:bodyPr/>
                    <a:lstStyle/>
                    <a:p>
                      <a:pPr marL="41275" marR="41275" defTabSz="914400">
                        <a:lnSpc>
                          <a:spcPct val="130000"/>
                        </a:lnSpc>
                        <a:defRPr sz="1800">
                          <a:uFillTx/>
                        </a:defRPr>
                      </a:pPr>
                      <a:r>
                        <a:rPr sz="1400">
                          <a:solidFill>
                            <a:srgbClr val="606060"/>
                          </a:solidFill>
                          <a:uFill>
                            <a:solidFill>
                              <a:srgbClr val="000000"/>
                            </a:solidFill>
                          </a:uFill>
                        </a:rPr>
                        <a:t>0</a:t>
                      </a:r>
                    </a:p>
                  </a:txBody>
                  <a:tcPr marL="50800" marR="50800" marT="50800" marB="50800" anchor="ctr" anchorCtr="0" horzOverflow="overflow">
                    <a:lnL w="28575">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4</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5</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6</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7</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8</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9</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10</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14</a:t>
                      </a:r>
                    </a:p>
                  </a:txBody>
                  <a:tcPr marL="50800" marR="50800" marT="50800" marB="50800" anchor="ctr" anchorCtr="0" horzOverflow="overflow">
                    <a:lnL w="0">
                      <a:miter lim="400000"/>
                    </a:lnL>
                    <a:lnR w="28575">
                      <a:miter lim="400000"/>
                    </a:lnR>
                    <a:lnT w="0">
                      <a:miter lim="400000"/>
                    </a:lnT>
                    <a:lnB w="28575">
                      <a:miter lim="400000"/>
                    </a:lnB>
                    <a:noFill/>
                  </a:tcPr>
                </a:tc>
              </a:tr>
            </a:tbl>
          </a:graphicData>
        </a:graphic>
      </p:graphicFrame>
      <p:sp>
        <p:nvSpPr>
          <p:cNvPr id="271" name="hi"/>
          <p:cNvSpPr txBox="1"/>
          <p:nvPr/>
        </p:nvSpPr>
        <p:spPr>
          <a:xfrm>
            <a:off x="11442700" y="8051800"/>
            <a:ext cx="357711"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hi</a:t>
            </a:r>
          </a:p>
        </p:txBody>
      </p:sp>
      <p:sp>
        <p:nvSpPr>
          <p:cNvPr id="272" name="Line"/>
          <p:cNvSpPr/>
          <p:nvPr/>
        </p:nvSpPr>
        <p:spPr>
          <a:xfrm>
            <a:off x="11645900" y="7594599"/>
            <a:ext cx="1" cy="355211"/>
          </a:xfrm>
          <a:prstGeom prst="line">
            <a:avLst/>
          </a:prstGeom>
          <a:ln w="25400">
            <a:solidFill>
              <a:srgbClr val="8D3124"/>
            </a:solidFill>
            <a:headEnd type="triangle"/>
          </a:ln>
        </p:spPr>
        <p:txBody>
          <a:bodyPr lIns="0" tIns="0" rIns="0" bIns="0"/>
          <a:lstStyle/>
          <a:p>
            <a:pPr/>
          </a:p>
        </p:txBody>
      </p:sp>
      <p:grpSp>
        <p:nvGrpSpPr>
          <p:cNvPr id="276" name="Group"/>
          <p:cNvGrpSpPr/>
          <p:nvPr/>
        </p:nvGrpSpPr>
        <p:grpSpPr>
          <a:xfrm>
            <a:off x="6223000" y="6565900"/>
            <a:ext cx="1270000" cy="2755900"/>
            <a:chOff x="0" y="0"/>
            <a:chExt cx="1270000" cy="2755900"/>
          </a:xfrm>
        </p:grpSpPr>
        <p:sp>
          <p:nvSpPr>
            <p:cNvPr id="273" name="mid"/>
            <p:cNvSpPr/>
            <p:nvPr/>
          </p:nvSpPr>
          <p:spPr>
            <a:xfrm>
              <a:off x="0" y="14859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mid</a:t>
              </a:r>
            </a:p>
          </p:txBody>
        </p:sp>
        <p:sp>
          <p:nvSpPr>
            <p:cNvPr id="274" name="Line"/>
            <p:cNvSpPr/>
            <p:nvPr/>
          </p:nvSpPr>
          <p:spPr>
            <a:xfrm flipH="1">
              <a:off x="292100" y="1028700"/>
              <a:ext cx="1" cy="35521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275" name="Circle"/>
            <p:cNvSpPr/>
            <p:nvPr/>
          </p:nvSpPr>
          <p:spPr>
            <a:xfrm>
              <a:off x="25400" y="0"/>
              <a:ext cx="546100" cy="546100"/>
            </a:xfrm>
            <a:prstGeom prst="ellipse">
              <a:avLst/>
            </a:prstGeom>
            <a:solidFill>
              <a:srgbClr val="0C4681">
                <a:alpha val="33000"/>
              </a:srgbClr>
            </a:solidFill>
            <a:ln w="12700" cap="flat">
              <a:noFill/>
              <a:round/>
            </a:ln>
            <a:effectLst/>
          </p:spPr>
          <p:txBody>
            <a:bodyPr wrap="square" lIns="203200" tIns="203200" rIns="203200" bIns="203200" numCol="1" anchor="t">
              <a:noAutofit/>
            </a:bodyPr>
            <a:lstStyle/>
            <a:p>
              <a:pPr marL="7224" marR="7224" defTabSz="1295400">
                <a:lnSpc>
                  <a:spcPct val="120000"/>
                </a:lnSpc>
                <a:defRPr sz="2200">
                  <a:solidFill>
                    <a:srgbClr val="005493"/>
                  </a:solidFill>
                  <a:uFill>
                    <a:solidFill>
                      <a:srgbClr val="0048AA"/>
                    </a:solidFill>
                  </a:uFill>
                  <a:latin typeface="Lucida Sans Regular"/>
                  <a:ea typeface="Lucida Sans Regular"/>
                  <a:cs typeface="Lucida Sans Regular"/>
                  <a:sym typeface="Lucida Sans Regular"/>
                </a:defRPr>
              </a:pPr>
            </a:p>
          </p:txBody>
        </p:sp>
      </p:grpSp>
      <p:sp>
        <p:nvSpPr>
          <p:cNvPr id="277" name="unsuccessful search for 34"/>
          <p:cNvSpPr txBox="1"/>
          <p:nvPr/>
        </p:nvSpPr>
        <p:spPr>
          <a:xfrm>
            <a:off x="381000" y="5715000"/>
            <a:ext cx="3353311"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unsuccessful search for 34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Binary search demo"/>
          <p:cNvSpPr txBox="1"/>
          <p:nvPr>
            <p:ph type="title"/>
          </p:nvPr>
        </p:nvSpPr>
        <p:spPr>
          <a:prstGeom prst="rect">
            <a:avLst/>
          </a:prstGeom>
        </p:spPr>
        <p:txBody>
          <a:bodyPr/>
          <a:lstStyle/>
          <a:p>
            <a:pPr/>
            <a:r>
              <a:t>Binary search demo</a:t>
            </a:r>
          </a:p>
        </p:txBody>
      </p:sp>
      <p:sp>
        <p:nvSpPr>
          <p:cNvPr id="280" name="Goal.  Given a sorted array and a key, find index of the key in the array?…"/>
          <p:cNvSpPr txBox="1"/>
          <p:nvPr>
            <p:ph type="body" idx="1"/>
          </p:nvPr>
        </p:nvSpPr>
        <p:spPr>
          <a:prstGeom prst="rect">
            <a:avLst/>
          </a:prstGeom>
        </p:spPr>
        <p:txBody>
          <a:bodyPr/>
          <a:lstStyle/>
          <a:p>
            <a:pPr indent="127000"/>
            <a:r>
              <a:t>Goal. </a:t>
            </a:r>
            <a:r>
              <a:rPr>
                <a:solidFill>
                  <a:srgbClr val="000000"/>
                </a:solidFill>
              </a:rPr>
              <a:t> Given a sorted array and a key, find index of the key in the array?</a:t>
            </a:r>
            <a:endParaRPr>
              <a:solidFill>
                <a:srgbClr val="000000"/>
              </a:solidFill>
            </a:endParaRPr>
          </a:p>
          <a:p>
            <a:pPr indent="127000"/>
            <a:endParaRPr>
              <a:solidFill>
                <a:srgbClr val="000000"/>
              </a:solidFill>
            </a:endParaRPr>
          </a:p>
          <a:p>
            <a:pPr indent="127000"/>
            <a:r>
              <a:t>Binary search. </a:t>
            </a:r>
            <a:r>
              <a:rPr>
                <a:solidFill>
                  <a:srgbClr val="000000"/>
                </a:solidFill>
              </a:rPr>
              <a:t> Compare key against middle entry.</a:t>
            </a:r>
            <a:endParaRPr>
              <a:solidFill>
                <a:srgbClr val="000000"/>
              </a:solidFill>
            </a:endParaRPr>
          </a:p>
          <a:p>
            <a:pPr lvl="1" marL="1003300" indent="-368300"/>
            <a:r>
              <a:t>Too small, go left.</a:t>
            </a:r>
          </a:p>
          <a:p>
            <a:pPr lvl="1" marL="1003300" indent="-368300"/>
            <a:r>
              <a:t>Too big, go right.</a:t>
            </a:r>
          </a:p>
          <a:p>
            <a:pPr lvl="1" marL="1003300" indent="-368300"/>
            <a:r>
              <a:t>Equal, found.</a:t>
            </a:r>
          </a:p>
        </p:txBody>
      </p:sp>
      <p:sp>
        <p:nvSpPr>
          <p:cNvPr id="281" name="lo"/>
          <p:cNvSpPr txBox="1"/>
          <p:nvPr/>
        </p:nvSpPr>
        <p:spPr>
          <a:xfrm>
            <a:off x="1193800" y="8051800"/>
            <a:ext cx="356492"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lo</a:t>
            </a:r>
          </a:p>
        </p:txBody>
      </p:sp>
      <p:sp>
        <p:nvSpPr>
          <p:cNvPr id="282" name="Line"/>
          <p:cNvSpPr/>
          <p:nvPr/>
        </p:nvSpPr>
        <p:spPr>
          <a:xfrm>
            <a:off x="1397000" y="7592033"/>
            <a:ext cx="0" cy="355211"/>
          </a:xfrm>
          <a:prstGeom prst="line">
            <a:avLst/>
          </a:prstGeom>
          <a:ln w="25400">
            <a:solidFill>
              <a:srgbClr val="8D3124"/>
            </a:solidFill>
            <a:headEnd type="triangle"/>
          </a:ln>
        </p:spPr>
        <p:txBody>
          <a:bodyPr lIns="0" tIns="0" rIns="0" bIns="0"/>
          <a:lstStyle/>
          <a:p>
            <a:pPr/>
          </a:p>
        </p:txBody>
      </p:sp>
      <p:graphicFrame>
        <p:nvGraphicFramePr>
          <p:cNvPr id="283" name="表格 1"/>
          <p:cNvGraphicFramePr/>
          <p:nvPr/>
        </p:nvGraphicFramePr>
        <p:xfrm>
          <a:off x="1016000" y="6502400"/>
          <a:ext cx="10985502" cy="9652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732366"/>
                <a:gridCol w="732366"/>
                <a:gridCol w="732366"/>
                <a:gridCol w="732366"/>
                <a:gridCol w="732366"/>
                <a:gridCol w="732366"/>
                <a:gridCol w="732366"/>
                <a:gridCol w="732366"/>
                <a:gridCol w="732366"/>
                <a:gridCol w="732366"/>
                <a:gridCol w="732366"/>
                <a:gridCol w="732366"/>
                <a:gridCol w="732366"/>
                <a:gridCol w="732366"/>
                <a:gridCol w="732366"/>
              </a:tblGrid>
              <a:tr h="673099">
                <a:tc>
                  <a:txBody>
                    <a:bodyPr/>
                    <a:lstStyle/>
                    <a:p>
                      <a:pPr marL="41275" marR="41275" defTabSz="914400">
                        <a:lnSpc>
                          <a:spcPct val="130000"/>
                        </a:lnSpc>
                        <a:defRPr sz="1800">
                          <a:uFillTx/>
                        </a:defRPr>
                      </a:pPr>
                      <a:r>
                        <a:rPr sz="2000">
                          <a:uFill>
                            <a:solidFill>
                              <a:srgbClr val="000000"/>
                            </a:solidFill>
                          </a:uFill>
                        </a:rPr>
                        <a:t>6</a:t>
                      </a:r>
                    </a:p>
                  </a:txBody>
                  <a:tcPr marL="50800" marR="50800" marT="50800" marB="50800" anchor="ctr" anchorCtr="0" horzOverflow="overflow">
                    <a:lnL w="28575">
                      <a:miter lim="400000"/>
                    </a:lnL>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13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14</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25</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33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43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51</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solidFill>
                            <a:srgbClr val="929292"/>
                          </a:solidFill>
                          <a:uFill>
                            <a:solidFill>
                              <a:srgbClr val="000000"/>
                            </a:solidFill>
                          </a:uFill>
                        </a:rPr>
                        <a:t>53</a:t>
                      </a:r>
                    </a:p>
                  </a:txBody>
                  <a:tcPr marL="50800" marR="50800" marT="50800" marB="50800" anchor="ctr" anchorCtr="0" horzOverflow="overflow">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64</a:t>
                      </a:r>
                    </a:p>
                  </a:txBody>
                  <a:tcPr marL="50800" marR="50800" marT="50800" marB="50800" anchor="ctr" anchorCtr="0" horzOverflow="overflow">
                    <a:lnL w="12700">
                      <a:solidFill>
                        <a:srgbClr val="000000">
                          <a:alpha val="0"/>
                        </a:srgbClr>
                      </a:solidFill>
                      <a:miter lim="400000"/>
                    </a:lnL>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72</a:t>
                      </a:r>
                    </a:p>
                  </a:txBody>
                  <a:tcPr marL="50800" marR="50800" marT="50800" marB="50800" anchor="ctr" anchorCtr="0" horzOverflow="overflow">
                    <a:lnL w="12700">
                      <a:solidFill>
                        <a:srgbClr val="000000">
                          <a:alpha val="0"/>
                        </a:srgbClr>
                      </a:solidFill>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84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96</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97</a:t>
                      </a:r>
                    </a:p>
                  </a:txBody>
                  <a:tcPr marL="50800" marR="50800" marT="50800" marB="50800" anchor="ctr" anchorCtr="0" horzOverflow="overflow">
                    <a:lnR w="28575">
                      <a:miter lim="400000"/>
                    </a:lnR>
                    <a:lnT w="28575">
                      <a:miter lim="400000"/>
                    </a:lnT>
                    <a:lnB w="0">
                      <a:miter lim="400000"/>
                    </a:lnB>
                    <a:solidFill>
                      <a:srgbClr val="EBEBEB"/>
                    </a:solidFill>
                  </a:tcPr>
                </a:tc>
              </a:tr>
              <a:tr h="292100">
                <a:tc>
                  <a:txBody>
                    <a:bodyPr/>
                    <a:lstStyle/>
                    <a:p>
                      <a:pPr marL="41275" marR="41275" defTabSz="914400">
                        <a:lnSpc>
                          <a:spcPct val="130000"/>
                        </a:lnSpc>
                        <a:defRPr sz="1800">
                          <a:uFillTx/>
                        </a:defRPr>
                      </a:pPr>
                      <a:r>
                        <a:rPr sz="1400">
                          <a:solidFill>
                            <a:srgbClr val="606060"/>
                          </a:solidFill>
                          <a:uFill>
                            <a:solidFill>
                              <a:srgbClr val="000000"/>
                            </a:solidFill>
                          </a:uFill>
                        </a:rPr>
                        <a:t>0</a:t>
                      </a:r>
                    </a:p>
                  </a:txBody>
                  <a:tcPr marL="50800" marR="50800" marT="50800" marB="50800" anchor="ctr" anchorCtr="0" horzOverflow="overflow">
                    <a:lnL w="28575">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4</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5</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6</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7</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8</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9</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10</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14</a:t>
                      </a:r>
                    </a:p>
                  </a:txBody>
                  <a:tcPr marL="50800" marR="50800" marT="50800" marB="50800" anchor="ctr" anchorCtr="0" horzOverflow="overflow">
                    <a:lnL w="0">
                      <a:miter lim="400000"/>
                    </a:lnL>
                    <a:lnR w="28575">
                      <a:miter lim="400000"/>
                    </a:lnR>
                    <a:lnT w="0">
                      <a:miter lim="400000"/>
                    </a:lnT>
                    <a:lnB w="28575">
                      <a:miter lim="400000"/>
                    </a:lnB>
                    <a:noFill/>
                  </a:tcPr>
                </a:tc>
              </a:tr>
            </a:tbl>
          </a:graphicData>
        </a:graphic>
      </p:graphicFrame>
      <p:sp>
        <p:nvSpPr>
          <p:cNvPr id="284" name="hi"/>
          <p:cNvSpPr txBox="1"/>
          <p:nvPr/>
        </p:nvSpPr>
        <p:spPr>
          <a:xfrm>
            <a:off x="5575300" y="8051800"/>
            <a:ext cx="357711"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hi</a:t>
            </a:r>
          </a:p>
        </p:txBody>
      </p:sp>
      <p:sp>
        <p:nvSpPr>
          <p:cNvPr id="285" name="Line"/>
          <p:cNvSpPr/>
          <p:nvPr/>
        </p:nvSpPr>
        <p:spPr>
          <a:xfrm>
            <a:off x="5778500" y="7594599"/>
            <a:ext cx="0" cy="355211"/>
          </a:xfrm>
          <a:prstGeom prst="line">
            <a:avLst/>
          </a:prstGeom>
          <a:ln w="25400">
            <a:solidFill>
              <a:srgbClr val="8D3124"/>
            </a:solidFill>
            <a:headEnd type="triangle"/>
          </a:ln>
        </p:spPr>
        <p:txBody>
          <a:bodyPr lIns="0" tIns="0" rIns="0" bIns="0"/>
          <a:lstStyle/>
          <a:p>
            <a:pPr/>
          </a:p>
        </p:txBody>
      </p:sp>
      <p:grpSp>
        <p:nvGrpSpPr>
          <p:cNvPr id="289" name="Group"/>
          <p:cNvGrpSpPr/>
          <p:nvPr/>
        </p:nvGrpSpPr>
        <p:grpSpPr>
          <a:xfrm>
            <a:off x="3276600" y="6565900"/>
            <a:ext cx="1270000" cy="2755900"/>
            <a:chOff x="0" y="0"/>
            <a:chExt cx="1270000" cy="2755900"/>
          </a:xfrm>
        </p:grpSpPr>
        <p:sp>
          <p:nvSpPr>
            <p:cNvPr id="286" name="mid"/>
            <p:cNvSpPr/>
            <p:nvPr/>
          </p:nvSpPr>
          <p:spPr>
            <a:xfrm>
              <a:off x="0" y="14859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mid</a:t>
              </a:r>
            </a:p>
          </p:txBody>
        </p:sp>
        <p:sp>
          <p:nvSpPr>
            <p:cNvPr id="287" name="Line"/>
            <p:cNvSpPr/>
            <p:nvPr/>
          </p:nvSpPr>
          <p:spPr>
            <a:xfrm flipH="1">
              <a:off x="292100" y="1028700"/>
              <a:ext cx="1" cy="35521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288" name="Circle"/>
            <p:cNvSpPr/>
            <p:nvPr/>
          </p:nvSpPr>
          <p:spPr>
            <a:xfrm>
              <a:off x="38100" y="0"/>
              <a:ext cx="546100" cy="546100"/>
            </a:xfrm>
            <a:prstGeom prst="ellipse">
              <a:avLst/>
            </a:prstGeom>
            <a:solidFill>
              <a:srgbClr val="0C4681">
                <a:alpha val="33000"/>
              </a:srgbClr>
            </a:solidFill>
            <a:ln w="12700" cap="flat">
              <a:noFill/>
              <a:round/>
            </a:ln>
            <a:effectLst/>
          </p:spPr>
          <p:txBody>
            <a:bodyPr wrap="square" lIns="203200" tIns="203200" rIns="203200" bIns="203200" numCol="1" anchor="t">
              <a:noAutofit/>
            </a:bodyPr>
            <a:lstStyle/>
            <a:p>
              <a:pPr marL="7224" marR="7224" defTabSz="1295400">
                <a:lnSpc>
                  <a:spcPct val="120000"/>
                </a:lnSpc>
                <a:defRPr sz="2200">
                  <a:solidFill>
                    <a:srgbClr val="005493"/>
                  </a:solidFill>
                  <a:uFill>
                    <a:solidFill>
                      <a:srgbClr val="0048AA"/>
                    </a:solidFill>
                  </a:uFill>
                  <a:latin typeface="Lucida Sans Regular"/>
                  <a:ea typeface="Lucida Sans Regular"/>
                  <a:cs typeface="Lucida Sans Regular"/>
                  <a:sym typeface="Lucida Sans Regular"/>
                </a:defRPr>
              </a:pPr>
            </a:p>
          </p:txBody>
        </p:sp>
      </p:grpSp>
      <p:sp>
        <p:nvSpPr>
          <p:cNvPr id="290" name="unsuccessful search for 34"/>
          <p:cNvSpPr txBox="1"/>
          <p:nvPr/>
        </p:nvSpPr>
        <p:spPr>
          <a:xfrm>
            <a:off x="381000" y="5715000"/>
            <a:ext cx="3353311"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unsuccessful search for 34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Binary search demo"/>
          <p:cNvSpPr txBox="1"/>
          <p:nvPr>
            <p:ph type="title"/>
          </p:nvPr>
        </p:nvSpPr>
        <p:spPr>
          <a:prstGeom prst="rect">
            <a:avLst/>
          </a:prstGeom>
        </p:spPr>
        <p:txBody>
          <a:bodyPr/>
          <a:lstStyle/>
          <a:p>
            <a:pPr/>
            <a:r>
              <a:t>Binary search demo</a:t>
            </a:r>
          </a:p>
        </p:txBody>
      </p:sp>
      <p:sp>
        <p:nvSpPr>
          <p:cNvPr id="293" name="Goal.  Given a sorted array and a key, find index of the key in the array?…"/>
          <p:cNvSpPr txBox="1"/>
          <p:nvPr>
            <p:ph type="body" idx="1"/>
          </p:nvPr>
        </p:nvSpPr>
        <p:spPr>
          <a:prstGeom prst="rect">
            <a:avLst/>
          </a:prstGeom>
        </p:spPr>
        <p:txBody>
          <a:bodyPr/>
          <a:lstStyle/>
          <a:p>
            <a:pPr indent="127000"/>
            <a:r>
              <a:t>Goal. </a:t>
            </a:r>
            <a:r>
              <a:rPr>
                <a:solidFill>
                  <a:srgbClr val="000000"/>
                </a:solidFill>
              </a:rPr>
              <a:t> Given a sorted array and a key, find index of the key in the array?</a:t>
            </a:r>
            <a:endParaRPr>
              <a:solidFill>
                <a:srgbClr val="000000"/>
              </a:solidFill>
            </a:endParaRPr>
          </a:p>
          <a:p>
            <a:pPr indent="127000"/>
            <a:endParaRPr>
              <a:solidFill>
                <a:srgbClr val="000000"/>
              </a:solidFill>
            </a:endParaRPr>
          </a:p>
          <a:p>
            <a:pPr indent="127000"/>
            <a:r>
              <a:t>Binary search. </a:t>
            </a:r>
            <a:r>
              <a:rPr>
                <a:solidFill>
                  <a:srgbClr val="000000"/>
                </a:solidFill>
              </a:rPr>
              <a:t> Compare key against middle entry.</a:t>
            </a:r>
            <a:endParaRPr>
              <a:solidFill>
                <a:srgbClr val="000000"/>
              </a:solidFill>
            </a:endParaRPr>
          </a:p>
          <a:p>
            <a:pPr lvl="1" marL="1003300" indent="-368300"/>
            <a:r>
              <a:t>Too small, go left.</a:t>
            </a:r>
          </a:p>
          <a:p>
            <a:pPr lvl="1" marL="1003300" indent="-368300"/>
            <a:r>
              <a:t>Too big, go right.</a:t>
            </a:r>
          </a:p>
          <a:p>
            <a:pPr lvl="1" marL="1003300" indent="-368300"/>
            <a:r>
              <a:t>Equal, found.</a:t>
            </a:r>
          </a:p>
        </p:txBody>
      </p:sp>
      <p:sp>
        <p:nvSpPr>
          <p:cNvPr id="294" name="lo"/>
          <p:cNvSpPr txBox="1"/>
          <p:nvPr/>
        </p:nvSpPr>
        <p:spPr>
          <a:xfrm>
            <a:off x="4114800" y="8051800"/>
            <a:ext cx="356492"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lo</a:t>
            </a:r>
          </a:p>
        </p:txBody>
      </p:sp>
      <p:sp>
        <p:nvSpPr>
          <p:cNvPr id="295" name="Line"/>
          <p:cNvSpPr/>
          <p:nvPr/>
        </p:nvSpPr>
        <p:spPr>
          <a:xfrm>
            <a:off x="4318000" y="7592033"/>
            <a:ext cx="0" cy="355211"/>
          </a:xfrm>
          <a:prstGeom prst="line">
            <a:avLst/>
          </a:prstGeom>
          <a:ln w="25400">
            <a:solidFill>
              <a:srgbClr val="8D3124"/>
            </a:solidFill>
            <a:headEnd type="triangle"/>
          </a:ln>
        </p:spPr>
        <p:txBody>
          <a:bodyPr lIns="0" tIns="0" rIns="0" bIns="0"/>
          <a:lstStyle/>
          <a:p>
            <a:pPr/>
          </a:p>
        </p:txBody>
      </p:sp>
      <p:graphicFrame>
        <p:nvGraphicFramePr>
          <p:cNvPr id="296" name="表格 1"/>
          <p:cNvGraphicFramePr/>
          <p:nvPr/>
        </p:nvGraphicFramePr>
        <p:xfrm>
          <a:off x="1016000" y="6502400"/>
          <a:ext cx="10985502" cy="9652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732366"/>
                <a:gridCol w="732366"/>
                <a:gridCol w="732366"/>
                <a:gridCol w="732366"/>
                <a:gridCol w="732366"/>
                <a:gridCol w="732366"/>
                <a:gridCol w="732366"/>
                <a:gridCol w="732366"/>
                <a:gridCol w="732366"/>
                <a:gridCol w="732366"/>
                <a:gridCol w="732366"/>
                <a:gridCol w="732366"/>
                <a:gridCol w="732366"/>
                <a:gridCol w="732366"/>
                <a:gridCol w="732366"/>
              </a:tblGrid>
              <a:tr h="673099">
                <a:tc>
                  <a:txBody>
                    <a:bodyPr/>
                    <a:lstStyle/>
                    <a:p>
                      <a:pPr marL="41275" marR="41275" defTabSz="914400">
                        <a:lnSpc>
                          <a:spcPct val="130000"/>
                        </a:lnSpc>
                        <a:defRPr sz="1800">
                          <a:uFillTx/>
                        </a:defRPr>
                      </a:pPr>
                      <a:r>
                        <a:rPr sz="2000">
                          <a:solidFill>
                            <a:srgbClr val="929292"/>
                          </a:solidFill>
                          <a:uFill>
                            <a:solidFill>
                              <a:srgbClr val="000000"/>
                            </a:solidFill>
                          </a:uFill>
                        </a:rPr>
                        <a:t>6</a:t>
                      </a:r>
                    </a:p>
                  </a:txBody>
                  <a:tcPr marL="50800" marR="50800" marT="50800" marB="50800" anchor="ctr" anchorCtr="0" horzOverflow="overflow">
                    <a:lnL w="28575">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13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14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25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uFill>
                            <a:solidFill>
                              <a:srgbClr val="000000"/>
                            </a:solidFill>
                          </a:uFill>
                        </a:rPr>
                        <a:t>33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43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uFill>
                            <a:solidFill>
                              <a:srgbClr val="000000"/>
                            </a:solidFill>
                          </a:uFill>
                        </a:rPr>
                        <a:t>51</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solidFill>
                            <a:srgbClr val="929292"/>
                          </a:solidFill>
                          <a:uFill>
                            <a:solidFill>
                              <a:srgbClr val="000000"/>
                            </a:solidFill>
                          </a:uFill>
                        </a:rPr>
                        <a:t>53</a:t>
                      </a:r>
                    </a:p>
                  </a:txBody>
                  <a:tcPr marL="50800" marR="50800" marT="50800" marB="50800" anchor="ctr" anchorCtr="0" horzOverflow="overflow">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64</a:t>
                      </a:r>
                    </a:p>
                  </a:txBody>
                  <a:tcPr marL="50800" marR="50800" marT="50800" marB="50800" anchor="ctr" anchorCtr="0" horzOverflow="overflow">
                    <a:lnL w="12700">
                      <a:solidFill>
                        <a:srgbClr val="000000">
                          <a:alpha val="0"/>
                        </a:srgbClr>
                      </a:solidFill>
                      <a:miter lim="400000"/>
                    </a:lnL>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72</a:t>
                      </a:r>
                    </a:p>
                  </a:txBody>
                  <a:tcPr marL="50800" marR="50800" marT="50800" marB="50800" anchor="ctr" anchorCtr="0" horzOverflow="overflow">
                    <a:lnL w="12700">
                      <a:solidFill>
                        <a:srgbClr val="000000">
                          <a:alpha val="0"/>
                        </a:srgbClr>
                      </a:solidFill>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84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96</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97</a:t>
                      </a:r>
                    </a:p>
                  </a:txBody>
                  <a:tcPr marL="50800" marR="50800" marT="50800" marB="50800" anchor="ctr" anchorCtr="0" horzOverflow="overflow">
                    <a:lnR w="28575">
                      <a:miter lim="400000"/>
                    </a:lnR>
                    <a:lnT w="28575">
                      <a:miter lim="400000"/>
                    </a:lnT>
                    <a:lnB w="0">
                      <a:miter lim="400000"/>
                    </a:lnB>
                    <a:solidFill>
                      <a:srgbClr val="EBEBEB"/>
                    </a:solidFill>
                  </a:tcPr>
                </a:tc>
              </a:tr>
              <a:tr h="292100">
                <a:tc>
                  <a:txBody>
                    <a:bodyPr/>
                    <a:lstStyle/>
                    <a:p>
                      <a:pPr marL="41275" marR="41275" defTabSz="914400">
                        <a:lnSpc>
                          <a:spcPct val="130000"/>
                        </a:lnSpc>
                        <a:defRPr sz="1800">
                          <a:uFillTx/>
                        </a:defRPr>
                      </a:pPr>
                      <a:r>
                        <a:rPr sz="1400">
                          <a:solidFill>
                            <a:srgbClr val="606060"/>
                          </a:solidFill>
                          <a:uFill>
                            <a:solidFill>
                              <a:srgbClr val="000000"/>
                            </a:solidFill>
                          </a:uFill>
                        </a:rPr>
                        <a:t>0</a:t>
                      </a:r>
                    </a:p>
                  </a:txBody>
                  <a:tcPr marL="50800" marR="50800" marT="50800" marB="50800" anchor="ctr" anchorCtr="0" horzOverflow="overflow">
                    <a:lnL w="28575">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4</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5</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6</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7</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8</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9</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10</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14</a:t>
                      </a:r>
                    </a:p>
                  </a:txBody>
                  <a:tcPr marL="50800" marR="50800" marT="50800" marB="50800" anchor="ctr" anchorCtr="0" horzOverflow="overflow">
                    <a:lnL w="0">
                      <a:miter lim="400000"/>
                    </a:lnL>
                    <a:lnR w="28575">
                      <a:miter lim="400000"/>
                    </a:lnR>
                    <a:lnT w="0">
                      <a:miter lim="400000"/>
                    </a:lnT>
                    <a:lnB w="28575">
                      <a:miter lim="400000"/>
                    </a:lnB>
                    <a:noFill/>
                  </a:tcPr>
                </a:tc>
              </a:tr>
            </a:tbl>
          </a:graphicData>
        </a:graphic>
      </p:graphicFrame>
      <p:sp>
        <p:nvSpPr>
          <p:cNvPr id="297" name="hi"/>
          <p:cNvSpPr txBox="1"/>
          <p:nvPr/>
        </p:nvSpPr>
        <p:spPr>
          <a:xfrm>
            <a:off x="5575300" y="8051800"/>
            <a:ext cx="357711"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hi</a:t>
            </a:r>
          </a:p>
        </p:txBody>
      </p:sp>
      <p:sp>
        <p:nvSpPr>
          <p:cNvPr id="298" name="Line"/>
          <p:cNvSpPr/>
          <p:nvPr/>
        </p:nvSpPr>
        <p:spPr>
          <a:xfrm>
            <a:off x="5778500" y="7594599"/>
            <a:ext cx="0" cy="355211"/>
          </a:xfrm>
          <a:prstGeom prst="line">
            <a:avLst/>
          </a:prstGeom>
          <a:ln w="25400">
            <a:solidFill>
              <a:srgbClr val="8D3124"/>
            </a:solidFill>
            <a:headEnd type="triangle"/>
          </a:ln>
        </p:spPr>
        <p:txBody>
          <a:bodyPr lIns="0" tIns="0" rIns="0" bIns="0"/>
          <a:lstStyle/>
          <a:p>
            <a:pPr/>
          </a:p>
        </p:txBody>
      </p:sp>
      <p:grpSp>
        <p:nvGrpSpPr>
          <p:cNvPr id="302" name="Group"/>
          <p:cNvGrpSpPr/>
          <p:nvPr/>
        </p:nvGrpSpPr>
        <p:grpSpPr>
          <a:xfrm>
            <a:off x="4737100" y="6565900"/>
            <a:ext cx="1270000" cy="2755900"/>
            <a:chOff x="0" y="0"/>
            <a:chExt cx="1270000" cy="2755900"/>
          </a:xfrm>
        </p:grpSpPr>
        <p:sp>
          <p:nvSpPr>
            <p:cNvPr id="299" name="mid"/>
            <p:cNvSpPr/>
            <p:nvPr/>
          </p:nvSpPr>
          <p:spPr>
            <a:xfrm>
              <a:off x="0" y="1485900"/>
              <a:ext cx="1270000"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mid</a:t>
              </a:r>
            </a:p>
          </p:txBody>
        </p:sp>
        <p:sp>
          <p:nvSpPr>
            <p:cNvPr id="300" name="Line"/>
            <p:cNvSpPr/>
            <p:nvPr/>
          </p:nvSpPr>
          <p:spPr>
            <a:xfrm flipH="1">
              <a:off x="292100" y="1028700"/>
              <a:ext cx="1" cy="35521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301" name="Circle"/>
            <p:cNvSpPr/>
            <p:nvPr/>
          </p:nvSpPr>
          <p:spPr>
            <a:xfrm>
              <a:off x="38100" y="0"/>
              <a:ext cx="546100" cy="546100"/>
            </a:xfrm>
            <a:prstGeom prst="ellipse">
              <a:avLst/>
            </a:prstGeom>
            <a:solidFill>
              <a:srgbClr val="0C4681">
                <a:alpha val="33000"/>
              </a:srgbClr>
            </a:solidFill>
            <a:ln w="12700" cap="flat">
              <a:noFill/>
              <a:round/>
            </a:ln>
            <a:effectLst/>
          </p:spPr>
          <p:txBody>
            <a:bodyPr wrap="square" lIns="203200" tIns="203200" rIns="203200" bIns="203200" numCol="1" anchor="t">
              <a:noAutofit/>
            </a:bodyPr>
            <a:lstStyle/>
            <a:p>
              <a:pPr marL="7224" marR="7224" defTabSz="1295400">
                <a:lnSpc>
                  <a:spcPct val="120000"/>
                </a:lnSpc>
                <a:defRPr sz="2200">
                  <a:solidFill>
                    <a:srgbClr val="005493"/>
                  </a:solidFill>
                  <a:uFill>
                    <a:solidFill>
                      <a:srgbClr val="0048AA"/>
                    </a:solidFill>
                  </a:uFill>
                  <a:latin typeface="Lucida Sans Regular"/>
                  <a:ea typeface="Lucida Sans Regular"/>
                  <a:cs typeface="Lucida Sans Regular"/>
                  <a:sym typeface="Lucida Sans Regular"/>
                </a:defRPr>
              </a:pPr>
            </a:p>
          </p:txBody>
        </p:sp>
      </p:grpSp>
      <p:sp>
        <p:nvSpPr>
          <p:cNvPr id="303" name="unsuccessful search for 34"/>
          <p:cNvSpPr txBox="1"/>
          <p:nvPr/>
        </p:nvSpPr>
        <p:spPr>
          <a:xfrm>
            <a:off x="381000" y="5715000"/>
            <a:ext cx="3353311"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unsuccessful search for 34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2"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Binary search demo"/>
          <p:cNvSpPr txBox="1"/>
          <p:nvPr>
            <p:ph type="title"/>
          </p:nvPr>
        </p:nvSpPr>
        <p:spPr>
          <a:prstGeom prst="rect">
            <a:avLst/>
          </a:prstGeom>
        </p:spPr>
        <p:txBody>
          <a:bodyPr/>
          <a:lstStyle/>
          <a:p>
            <a:pPr/>
            <a:r>
              <a:t>Binary search demo</a:t>
            </a:r>
          </a:p>
        </p:txBody>
      </p:sp>
      <p:sp>
        <p:nvSpPr>
          <p:cNvPr id="306" name="Goal.  Given a sorted array and a key, find index of the key in the array?…"/>
          <p:cNvSpPr txBox="1"/>
          <p:nvPr>
            <p:ph type="body" idx="1"/>
          </p:nvPr>
        </p:nvSpPr>
        <p:spPr>
          <a:prstGeom prst="rect">
            <a:avLst/>
          </a:prstGeom>
        </p:spPr>
        <p:txBody>
          <a:bodyPr/>
          <a:lstStyle/>
          <a:p>
            <a:pPr indent="127000"/>
            <a:r>
              <a:t>Goal. </a:t>
            </a:r>
            <a:r>
              <a:rPr>
                <a:solidFill>
                  <a:srgbClr val="000000"/>
                </a:solidFill>
              </a:rPr>
              <a:t> Given a sorted array and a key, find index of the key in the array?</a:t>
            </a:r>
            <a:endParaRPr>
              <a:solidFill>
                <a:srgbClr val="000000"/>
              </a:solidFill>
            </a:endParaRPr>
          </a:p>
          <a:p>
            <a:pPr indent="127000"/>
            <a:endParaRPr>
              <a:solidFill>
                <a:srgbClr val="000000"/>
              </a:solidFill>
            </a:endParaRPr>
          </a:p>
          <a:p>
            <a:pPr indent="127000"/>
            <a:r>
              <a:t>Binary search. </a:t>
            </a:r>
            <a:r>
              <a:rPr>
                <a:solidFill>
                  <a:srgbClr val="000000"/>
                </a:solidFill>
              </a:rPr>
              <a:t> Compare key against middle entry.</a:t>
            </a:r>
            <a:endParaRPr>
              <a:solidFill>
                <a:srgbClr val="000000"/>
              </a:solidFill>
            </a:endParaRPr>
          </a:p>
          <a:p>
            <a:pPr lvl="1" marL="1003300" indent="-368300"/>
            <a:r>
              <a:t>Too small, go left.</a:t>
            </a:r>
          </a:p>
          <a:p>
            <a:pPr lvl="1" marL="1003300" indent="-368300"/>
            <a:r>
              <a:t>Too big, go right.</a:t>
            </a:r>
          </a:p>
          <a:p>
            <a:pPr lvl="1" marL="1003300" indent="-368300"/>
            <a:r>
              <a:t>Equal, found.</a:t>
            </a:r>
          </a:p>
        </p:txBody>
      </p:sp>
      <p:graphicFrame>
        <p:nvGraphicFramePr>
          <p:cNvPr id="307" name="表格 1"/>
          <p:cNvGraphicFramePr/>
          <p:nvPr/>
        </p:nvGraphicFramePr>
        <p:xfrm>
          <a:off x="1016000" y="6502400"/>
          <a:ext cx="10985502" cy="96520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732366"/>
                <a:gridCol w="732366"/>
                <a:gridCol w="732366"/>
                <a:gridCol w="732366"/>
                <a:gridCol w="732366"/>
                <a:gridCol w="732366"/>
                <a:gridCol w="732366"/>
                <a:gridCol w="732366"/>
                <a:gridCol w="732366"/>
                <a:gridCol w="732366"/>
                <a:gridCol w="732366"/>
                <a:gridCol w="732366"/>
                <a:gridCol w="732366"/>
                <a:gridCol w="732366"/>
                <a:gridCol w="732366"/>
              </a:tblGrid>
              <a:tr h="673099">
                <a:tc>
                  <a:txBody>
                    <a:bodyPr/>
                    <a:lstStyle/>
                    <a:p>
                      <a:pPr marL="41275" marR="41275" defTabSz="914400">
                        <a:lnSpc>
                          <a:spcPct val="130000"/>
                        </a:lnSpc>
                        <a:defRPr sz="1800">
                          <a:uFillTx/>
                        </a:defRPr>
                      </a:pPr>
                      <a:r>
                        <a:rPr sz="2000">
                          <a:solidFill>
                            <a:srgbClr val="929292"/>
                          </a:solidFill>
                          <a:uFill>
                            <a:solidFill>
                              <a:srgbClr val="000000"/>
                            </a:solidFill>
                          </a:uFill>
                        </a:rPr>
                        <a:t>6</a:t>
                      </a:r>
                    </a:p>
                  </a:txBody>
                  <a:tcPr marL="50800" marR="50800" marT="50800" marB="50800" anchor="ctr" anchorCtr="0" horzOverflow="overflow">
                    <a:lnL w="28575">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13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14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25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uFill>
                            <a:solidFill>
                              <a:srgbClr val="000000"/>
                            </a:solidFill>
                          </a:uFill>
                        </a:rPr>
                        <a:t>33</a:t>
                      </a:r>
                    </a:p>
                  </a:txBody>
                  <a:tcPr marL="50800" marR="50800" marT="50800" marB="50800" anchor="ctr" anchorCtr="0" horzOverflow="overflow">
                    <a:lnT w="28575">
                      <a:miter lim="400000"/>
                    </a:lnT>
                    <a:lnB w="0">
                      <a:miter lim="400000"/>
                    </a:lnB>
                  </a:tcPr>
                </a:tc>
                <a:tc>
                  <a:txBody>
                    <a:bodyPr/>
                    <a:lstStyle/>
                    <a:p>
                      <a:pPr marL="41275" marR="41275" defTabSz="914400">
                        <a:lnSpc>
                          <a:spcPct val="130000"/>
                        </a:lnSpc>
                        <a:defRPr sz="1800">
                          <a:uFillTx/>
                        </a:defRPr>
                      </a:pPr>
                      <a:r>
                        <a:rPr sz="2000">
                          <a:solidFill>
                            <a:srgbClr val="929292"/>
                          </a:solidFill>
                          <a:uFill>
                            <a:solidFill>
                              <a:srgbClr val="000000"/>
                            </a:solidFill>
                          </a:uFill>
                        </a:rPr>
                        <a:t>43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51</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53</a:t>
                      </a:r>
                    </a:p>
                  </a:txBody>
                  <a:tcPr marL="50800" marR="50800" marT="50800" marB="50800" anchor="ctr" anchorCtr="0" horzOverflow="overflow">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64</a:t>
                      </a:r>
                    </a:p>
                  </a:txBody>
                  <a:tcPr marL="50800" marR="50800" marT="50800" marB="50800" anchor="ctr" anchorCtr="0" horzOverflow="overflow">
                    <a:lnL w="12700">
                      <a:solidFill>
                        <a:srgbClr val="000000">
                          <a:alpha val="0"/>
                        </a:srgbClr>
                      </a:solidFill>
                      <a:miter lim="400000"/>
                    </a:lnL>
                    <a:lnR w="12700">
                      <a:solidFill>
                        <a:srgbClr val="000000">
                          <a:alpha val="0"/>
                        </a:srgbClr>
                      </a:solidFill>
                      <a:miter lim="400000"/>
                    </a:lnR>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72</a:t>
                      </a:r>
                    </a:p>
                  </a:txBody>
                  <a:tcPr marL="50800" marR="50800" marT="50800" marB="50800" anchor="ctr" anchorCtr="0" horzOverflow="overflow">
                    <a:lnL w="12700">
                      <a:solidFill>
                        <a:srgbClr val="000000">
                          <a:alpha val="0"/>
                        </a:srgbClr>
                      </a:solidFill>
                      <a:miter lim="400000"/>
                    </a:lnL>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84</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93</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95</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96</a:t>
                      </a:r>
                    </a:p>
                  </a:txBody>
                  <a:tcPr marL="50800" marR="50800" marT="50800" marB="50800" anchor="ctr" anchorCtr="0" horzOverflow="overflow">
                    <a:lnT w="28575">
                      <a:miter lim="400000"/>
                    </a:lnT>
                    <a:lnB w="0">
                      <a:miter lim="400000"/>
                    </a:lnB>
                    <a:solidFill>
                      <a:srgbClr val="EBEBEB"/>
                    </a:solidFill>
                  </a:tcPr>
                </a:tc>
                <a:tc>
                  <a:txBody>
                    <a:bodyPr/>
                    <a:lstStyle/>
                    <a:p>
                      <a:pPr marL="41275" marR="41275" defTabSz="914400">
                        <a:lnSpc>
                          <a:spcPct val="130000"/>
                        </a:lnSpc>
                        <a:defRPr sz="1800">
                          <a:uFillTx/>
                        </a:defRPr>
                      </a:pPr>
                      <a:r>
                        <a:rPr sz="2000">
                          <a:solidFill>
                            <a:srgbClr val="929292"/>
                          </a:solidFill>
                          <a:uFill>
                            <a:solidFill>
                              <a:srgbClr val="000000"/>
                            </a:solidFill>
                          </a:uFill>
                        </a:rPr>
                        <a:t>97</a:t>
                      </a:r>
                    </a:p>
                  </a:txBody>
                  <a:tcPr marL="50800" marR="50800" marT="50800" marB="50800" anchor="ctr" anchorCtr="0" horzOverflow="overflow">
                    <a:lnR w="28575">
                      <a:miter lim="400000"/>
                    </a:lnR>
                    <a:lnT w="28575">
                      <a:miter lim="400000"/>
                    </a:lnT>
                    <a:lnB w="0">
                      <a:miter lim="400000"/>
                    </a:lnB>
                    <a:solidFill>
                      <a:srgbClr val="EBEBEB"/>
                    </a:solidFill>
                  </a:tcPr>
                </a:tc>
              </a:tr>
              <a:tr h="292100">
                <a:tc>
                  <a:txBody>
                    <a:bodyPr/>
                    <a:lstStyle/>
                    <a:p>
                      <a:pPr marL="41275" marR="41275" defTabSz="914400">
                        <a:lnSpc>
                          <a:spcPct val="130000"/>
                        </a:lnSpc>
                        <a:defRPr sz="1800">
                          <a:uFillTx/>
                        </a:defRPr>
                      </a:pPr>
                      <a:r>
                        <a:rPr sz="1400">
                          <a:solidFill>
                            <a:srgbClr val="606060"/>
                          </a:solidFill>
                          <a:uFill>
                            <a:solidFill>
                              <a:srgbClr val="000000"/>
                            </a:solidFill>
                          </a:uFill>
                        </a:rPr>
                        <a:t>0</a:t>
                      </a:r>
                    </a:p>
                  </a:txBody>
                  <a:tcPr marL="50800" marR="50800" marT="50800" marB="50800" anchor="ctr" anchorCtr="0" horzOverflow="overflow">
                    <a:lnL w="28575">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4</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5</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6</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7</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8</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9</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10</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11</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12</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13</a:t>
                      </a:r>
                    </a:p>
                  </a:txBody>
                  <a:tcPr marL="50800" marR="50800" marT="50800" marB="50800" anchor="ctr" anchorCtr="0" horzOverflow="overflow">
                    <a:lnL w="0">
                      <a:miter lim="400000"/>
                    </a:lnL>
                    <a:lnR w="0">
                      <a:miter lim="400000"/>
                    </a:lnR>
                    <a:lnT w="0">
                      <a:miter lim="400000"/>
                    </a:lnT>
                    <a:lnB w="28575">
                      <a:miter lim="400000"/>
                    </a:lnB>
                    <a:noFill/>
                  </a:tcPr>
                </a:tc>
                <a:tc>
                  <a:txBody>
                    <a:bodyPr/>
                    <a:lstStyle/>
                    <a:p>
                      <a:pPr marL="41275" marR="41275" defTabSz="914400">
                        <a:lnSpc>
                          <a:spcPct val="130000"/>
                        </a:lnSpc>
                        <a:defRPr sz="1800">
                          <a:uFillTx/>
                        </a:defRPr>
                      </a:pPr>
                      <a:r>
                        <a:rPr sz="1400">
                          <a:solidFill>
                            <a:srgbClr val="606060"/>
                          </a:solidFill>
                          <a:uFill>
                            <a:solidFill>
                              <a:srgbClr val="000000"/>
                            </a:solidFill>
                          </a:uFill>
                        </a:rPr>
                        <a:t>14</a:t>
                      </a:r>
                    </a:p>
                  </a:txBody>
                  <a:tcPr marL="50800" marR="50800" marT="50800" marB="50800" anchor="ctr" anchorCtr="0" horzOverflow="overflow">
                    <a:lnL w="0">
                      <a:miter lim="400000"/>
                    </a:lnL>
                    <a:lnR w="28575">
                      <a:miter lim="400000"/>
                    </a:lnR>
                    <a:lnT w="0">
                      <a:miter lim="400000"/>
                    </a:lnT>
                    <a:lnB w="28575">
                      <a:miter lim="400000"/>
                    </a:lnB>
                    <a:noFill/>
                  </a:tcPr>
                </a:tc>
              </a:tr>
            </a:tbl>
          </a:graphicData>
        </a:graphic>
      </p:graphicFrame>
      <p:sp>
        <p:nvSpPr>
          <p:cNvPr id="308" name="lo = hi"/>
          <p:cNvSpPr txBox="1"/>
          <p:nvPr/>
        </p:nvSpPr>
        <p:spPr>
          <a:xfrm>
            <a:off x="3911600" y="5626100"/>
            <a:ext cx="798249"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lo = hi</a:t>
            </a:r>
          </a:p>
        </p:txBody>
      </p:sp>
      <p:sp>
        <p:nvSpPr>
          <p:cNvPr id="309" name="Line"/>
          <p:cNvSpPr/>
          <p:nvPr/>
        </p:nvSpPr>
        <p:spPr>
          <a:xfrm flipV="1">
            <a:off x="4318000" y="5994010"/>
            <a:ext cx="1" cy="355991"/>
          </a:xfrm>
          <a:prstGeom prst="line">
            <a:avLst/>
          </a:prstGeom>
          <a:ln w="25400">
            <a:solidFill>
              <a:srgbClr val="8D3124"/>
            </a:solidFill>
            <a:headEnd type="triangle"/>
          </a:ln>
        </p:spPr>
        <p:txBody>
          <a:bodyPr lIns="0" tIns="0" rIns="0" bIns="0"/>
          <a:lstStyle/>
          <a:p>
            <a:pPr/>
          </a:p>
        </p:txBody>
      </p:sp>
      <p:grpSp>
        <p:nvGrpSpPr>
          <p:cNvPr id="313" name="Group"/>
          <p:cNvGrpSpPr/>
          <p:nvPr/>
        </p:nvGrpSpPr>
        <p:grpSpPr>
          <a:xfrm>
            <a:off x="4038599" y="6565900"/>
            <a:ext cx="1489597" cy="2755900"/>
            <a:chOff x="250881" y="0"/>
            <a:chExt cx="1489595" cy="2755900"/>
          </a:xfrm>
        </p:grpSpPr>
        <p:sp>
          <p:nvSpPr>
            <p:cNvPr id="310" name="mid…"/>
            <p:cNvSpPr/>
            <p:nvPr/>
          </p:nvSpPr>
          <p:spPr>
            <a:xfrm>
              <a:off x="470477" y="148590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58702" marR="58702" algn="ctr"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mid</a:t>
              </a:r>
            </a:p>
            <a:p>
              <a:pPr marL="58702" marR="58702" algn="ctr"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return -1</a:t>
              </a:r>
            </a:p>
          </p:txBody>
        </p:sp>
        <p:sp>
          <p:nvSpPr>
            <p:cNvPr id="311" name="Line"/>
            <p:cNvSpPr/>
            <p:nvPr/>
          </p:nvSpPr>
          <p:spPr>
            <a:xfrm flipH="1">
              <a:off x="504881" y="1028700"/>
              <a:ext cx="1" cy="35521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312" name="Circle"/>
            <p:cNvSpPr/>
            <p:nvPr/>
          </p:nvSpPr>
          <p:spPr>
            <a:xfrm>
              <a:off x="250881" y="0"/>
              <a:ext cx="546101" cy="546100"/>
            </a:xfrm>
            <a:prstGeom prst="ellipse">
              <a:avLst/>
            </a:prstGeom>
            <a:solidFill>
              <a:srgbClr val="0C4681">
                <a:alpha val="33000"/>
              </a:srgbClr>
            </a:solidFill>
            <a:ln w="12700" cap="flat">
              <a:noFill/>
              <a:round/>
            </a:ln>
            <a:effectLst/>
          </p:spPr>
          <p:txBody>
            <a:bodyPr wrap="square" lIns="203200" tIns="203200" rIns="203200" bIns="203200" numCol="1" anchor="t">
              <a:noAutofit/>
            </a:bodyPr>
            <a:lstStyle/>
            <a:p>
              <a:pPr marL="7224" marR="7224" defTabSz="1295400">
                <a:lnSpc>
                  <a:spcPct val="120000"/>
                </a:lnSpc>
                <a:defRPr sz="2200">
                  <a:solidFill>
                    <a:srgbClr val="005493"/>
                  </a:solidFill>
                  <a:uFill>
                    <a:solidFill>
                      <a:srgbClr val="0048AA"/>
                    </a:solidFill>
                  </a:uFill>
                  <a:latin typeface="Lucida Sans Regular"/>
                  <a:ea typeface="Lucida Sans Regular"/>
                  <a:cs typeface="Lucida Sans Regular"/>
                  <a:sym typeface="Lucida Sans Regular"/>
                </a:defRPr>
              </a:pPr>
            </a:p>
          </p:txBody>
        </p:sp>
      </p:grpSp>
      <p:sp>
        <p:nvSpPr>
          <p:cNvPr id="314" name="unsuccessful search for 34"/>
          <p:cNvSpPr txBox="1"/>
          <p:nvPr/>
        </p:nvSpPr>
        <p:spPr>
          <a:xfrm>
            <a:off x="381000" y="5715000"/>
            <a:ext cx="3353311"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b="1" sz="1800">
                <a:uFill>
                  <a:solidFill>
                    <a:srgbClr val="000000"/>
                  </a:solidFill>
                </a:uFill>
                <a:latin typeface="Lucida Grande"/>
                <a:ea typeface="Lucida Grande"/>
                <a:cs typeface="Lucida Grande"/>
                <a:sym typeface="Lucida Grande"/>
              </a:defRPr>
            </a:lvl1pPr>
          </a:lstStyle>
          <a:p>
            <a:pPr/>
            <a:r>
              <a:t>unsuccessful search for 34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3"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Binary search:  Java implementation"/>
          <p:cNvSpPr txBox="1"/>
          <p:nvPr>
            <p:ph type="title"/>
          </p:nvPr>
        </p:nvSpPr>
        <p:spPr>
          <a:prstGeom prst="rect">
            <a:avLst/>
          </a:prstGeom>
        </p:spPr>
        <p:txBody>
          <a:bodyPr/>
          <a:lstStyle/>
          <a:p>
            <a:pPr/>
            <a:r>
              <a:t>Binary search:  Java implementation</a:t>
            </a:r>
          </a:p>
        </p:txBody>
      </p:sp>
      <p:sp>
        <p:nvSpPr>
          <p:cNvPr id="317" name="Trivial to implement…"/>
          <p:cNvSpPr txBox="1"/>
          <p:nvPr>
            <p:ph type="body" sz="quarter" idx="1"/>
          </p:nvPr>
        </p:nvSpPr>
        <p:spPr>
          <a:xfrm>
            <a:off x="812800" y="1270000"/>
            <a:ext cx="11379200" cy="1355963"/>
          </a:xfrm>
          <a:prstGeom prst="rect">
            <a:avLst/>
          </a:prstGeom>
        </p:spPr>
        <p:txBody>
          <a:bodyPr/>
          <a:lstStyle/>
          <a:p>
            <a:pPr indent="127000"/>
            <a:r>
              <a:t>Trivial to implement</a:t>
            </a:r>
            <a:br/>
            <a:br/>
            <a:br/>
            <a:br/>
            <a:br/>
            <a:br/>
            <a:br/>
            <a:br/>
            <a:br/>
            <a:br/>
            <a:br/>
          </a:p>
          <a:p>
            <a:pPr indent="127000"/>
            <a:r>
              <a:t>Invariant.  </a:t>
            </a:r>
            <a:r>
              <a:t>If </a:t>
            </a:r>
            <a:r>
              <a:rPr sz="2000">
                <a:latin typeface="Lucida Sans Typewriter Regular"/>
                <a:ea typeface="Lucida Sans Typewriter Regular"/>
                <a:cs typeface="Lucida Sans Typewriter Regular"/>
                <a:sym typeface="Lucida Sans Typewriter Regular"/>
              </a:rPr>
              <a:t>key</a:t>
            </a:r>
            <a:r>
              <a:t> appears in the array </a:t>
            </a:r>
            <a:r>
              <a:rPr sz="2000">
                <a:latin typeface="Lucida Sans Typewriter Regular"/>
                <a:ea typeface="Lucida Sans Typewriter Regular"/>
                <a:cs typeface="Lucida Sans Typewriter Regular"/>
                <a:sym typeface="Lucida Sans Typewriter Regular"/>
              </a:rPr>
              <a:t>a[]</a:t>
            </a:r>
            <a:r>
              <a:t>, then </a:t>
            </a:r>
            <a:r>
              <a:rPr sz="2000">
                <a:latin typeface="Lucida Sans Typewriter Regular"/>
                <a:ea typeface="Lucida Sans Typewriter Regular"/>
                <a:cs typeface="Lucida Sans Typewriter Regular"/>
                <a:sym typeface="Lucida Sans Typewriter Regular"/>
              </a:rPr>
              <a:t>a[lo]</a:t>
            </a:r>
            <a:r>
              <a:t> </a:t>
            </a:r>
            <a:r>
              <a:rPr>
                <a:latin typeface="Symbol"/>
                <a:ea typeface="Symbol"/>
                <a:cs typeface="Symbol"/>
                <a:sym typeface="Symbol"/>
              </a:rPr>
              <a:t>£</a:t>
            </a:r>
            <a:r>
              <a:t> </a:t>
            </a:r>
            <a:r>
              <a:rPr sz="2000">
                <a:latin typeface="Lucida Sans Typewriter Regular"/>
                <a:ea typeface="Lucida Sans Typewriter Regular"/>
                <a:cs typeface="Lucida Sans Typewriter Regular"/>
                <a:sym typeface="Lucida Sans Typewriter Regular"/>
              </a:rPr>
              <a:t>key</a:t>
            </a:r>
            <a:r>
              <a:t> </a:t>
            </a:r>
            <a:r>
              <a:rPr>
                <a:latin typeface="Symbol"/>
                <a:ea typeface="Symbol"/>
                <a:cs typeface="Symbol"/>
                <a:sym typeface="Symbol"/>
              </a:rPr>
              <a:t>£</a:t>
            </a:r>
            <a:r>
              <a:t> </a:t>
            </a:r>
            <a:r>
              <a:rPr sz="2000">
                <a:latin typeface="Lucida Sans Typewriter Regular"/>
                <a:ea typeface="Lucida Sans Typewriter Regular"/>
                <a:cs typeface="Lucida Sans Typewriter Regular"/>
                <a:sym typeface="Lucida Sans Typewriter Regular"/>
              </a:rPr>
              <a:t>a[hi]</a:t>
            </a:r>
            <a:r>
              <a:t>.</a:t>
            </a:r>
          </a:p>
        </p:txBody>
      </p:sp>
      <p:sp>
        <p:nvSpPr>
          <p:cNvPr id="3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23" name="Group"/>
          <p:cNvGrpSpPr/>
          <p:nvPr/>
        </p:nvGrpSpPr>
        <p:grpSpPr>
          <a:xfrm>
            <a:off x="1276773" y="2437034"/>
            <a:ext cx="11247967" cy="3244710"/>
            <a:chOff x="0" y="0"/>
            <a:chExt cx="11247966" cy="3244708"/>
          </a:xfrm>
        </p:grpSpPr>
        <p:sp>
          <p:nvSpPr>
            <p:cNvPr id="319" name="public static int rank(int key, int[] a)…"/>
            <p:cNvSpPr/>
            <p:nvPr/>
          </p:nvSpPr>
          <p:spPr>
            <a:xfrm>
              <a:off x="0" y="0"/>
              <a:ext cx="84709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solidFill>
              <a:srgbClr val="CBCBCB"/>
            </a:solidFill>
            <a:ln w="12700" cap="flat">
              <a:noFill/>
              <a:round/>
            </a:ln>
            <a:effectLst/>
            <a:extLst>
              <a:ext uri="{C572A759-6A51-4108-AA02-DFA0A04FC94B}">
                <ma14:wrappingTextBoxFlag xmlns:ma14="http://schemas.microsoft.com/office/mac/drawingml/2011/main" val="1"/>
              </a:ext>
            </a:extLst>
          </p:spPr>
          <p:txBody>
            <a:bodyPr wrap="square" lIns="203200" tIns="203200" rIns="203200" bIns="203200" numCol="1" anchor="t">
              <a:spAutoFit/>
            </a:bodyPr>
            <a:lstStyle/>
            <a:p>
              <a:pPr marL="7224" marR="7224" defTabSz="1295400">
                <a:lnSpc>
                  <a:spcPct val="140000"/>
                </a:lnSpc>
                <a:defRPr b="1" sz="2000">
                  <a:uFill>
                    <a:solidFill>
                      <a:srgbClr val="000000"/>
                    </a:solidFill>
                  </a:uFill>
                </a:defRPr>
              </a:pPr>
              <a:r>
                <a:t>  public static int rank(int key, int[] a)</a:t>
              </a:r>
            </a:p>
            <a:p>
              <a:pPr marL="7224" marR="7224" defTabSz="1295400">
                <a:lnSpc>
                  <a:spcPct val="140000"/>
                </a:lnSpc>
                <a:defRPr b="1" sz="2000">
                  <a:uFill>
                    <a:solidFill>
                      <a:srgbClr val="000000"/>
                    </a:solidFill>
                  </a:uFill>
                </a:defRPr>
              </a:pPr>
              <a:r>
                <a:t>  {</a:t>
              </a:r>
            </a:p>
            <a:p>
              <a:pPr marL="7224" marR="7224" defTabSz="1295400">
                <a:lnSpc>
                  <a:spcPct val="140000"/>
                </a:lnSpc>
                <a:defRPr b="1" sz="2000">
                  <a:uFill>
                    <a:solidFill>
                      <a:srgbClr val="000000"/>
                    </a:solidFill>
                  </a:uFill>
                </a:defRPr>
              </a:pPr>
              <a:r>
                <a:t>     int lo = 0, hi = a.length-1;</a:t>
              </a:r>
            </a:p>
            <a:p>
              <a:pPr marL="7224" marR="7224" defTabSz="1295400">
                <a:lnSpc>
                  <a:spcPct val="140000"/>
                </a:lnSpc>
                <a:defRPr b="1" sz="2000">
                  <a:uFill>
                    <a:solidFill>
                      <a:srgbClr val="000000"/>
                    </a:solidFill>
                  </a:uFill>
                </a:defRPr>
              </a:pPr>
              <a:r>
                <a:t>     while (lo &lt;= hi)</a:t>
              </a:r>
            </a:p>
            <a:p>
              <a:pPr marL="7224" marR="7224" defTabSz="1295400">
                <a:lnSpc>
                  <a:spcPct val="140000"/>
                </a:lnSpc>
                <a:defRPr b="1" sz="2000">
                  <a:uFill>
                    <a:solidFill>
                      <a:srgbClr val="000000"/>
                    </a:solidFill>
                  </a:uFill>
                </a:defRPr>
              </a:pPr>
              <a:r>
                <a:t>     {</a:t>
              </a:r>
            </a:p>
            <a:p>
              <a:pPr marL="7224" marR="7224" defTabSz="1295400">
                <a:lnSpc>
                  <a:spcPct val="140000"/>
                </a:lnSpc>
                <a:defRPr b="1" sz="2000">
                  <a:uFill>
                    <a:solidFill>
                      <a:srgbClr val="000000"/>
                    </a:solidFill>
                  </a:uFill>
                </a:defRPr>
              </a:pPr>
              <a:r>
                <a:t>         int mid = lo + (hi - lo) / 2;</a:t>
              </a:r>
            </a:p>
            <a:p>
              <a:pPr marL="7224" marR="7224" defTabSz="1295400">
                <a:lnSpc>
                  <a:spcPct val="140000"/>
                </a:lnSpc>
                <a:defRPr b="1" sz="2000">
                  <a:uFill>
                    <a:solidFill>
                      <a:srgbClr val="000000"/>
                    </a:solidFill>
                  </a:uFill>
                </a:defRPr>
              </a:pPr>
              <a:r>
                <a:t>         if      (key &lt; a[mid]) hi = mid - 1;</a:t>
              </a:r>
            </a:p>
            <a:p>
              <a:pPr marL="7224" marR="7224" defTabSz="1295400">
                <a:lnSpc>
                  <a:spcPct val="140000"/>
                </a:lnSpc>
                <a:defRPr b="1" sz="2000">
                  <a:uFill>
                    <a:solidFill>
                      <a:srgbClr val="000000"/>
                    </a:solidFill>
                  </a:uFill>
                </a:defRPr>
              </a:pPr>
              <a:r>
                <a:t>         else if (key &gt; a[mid]) lo = mid + 1;</a:t>
              </a:r>
            </a:p>
            <a:p>
              <a:pPr marL="7224" marR="7224" defTabSz="1295400">
                <a:lnSpc>
                  <a:spcPct val="140000"/>
                </a:lnSpc>
                <a:defRPr b="1" sz="2000">
                  <a:uFill>
                    <a:solidFill>
                      <a:srgbClr val="000000"/>
                    </a:solidFill>
                  </a:uFill>
                </a:defRPr>
              </a:pPr>
              <a:r>
                <a:t>         else return mid;</a:t>
              </a:r>
            </a:p>
            <a:p>
              <a:pPr marL="7224" marR="7224" defTabSz="1295400">
                <a:lnSpc>
                  <a:spcPct val="140000"/>
                </a:lnSpc>
                <a:defRPr b="1" sz="2000">
                  <a:uFill>
                    <a:solidFill>
                      <a:srgbClr val="000000"/>
                    </a:solidFill>
                  </a:uFill>
                </a:defRPr>
              </a:pPr>
              <a:r>
                <a:t>    }</a:t>
              </a:r>
            </a:p>
            <a:p>
              <a:pPr marL="7224" marR="7224" defTabSz="1295400">
                <a:lnSpc>
                  <a:spcPct val="140000"/>
                </a:lnSpc>
                <a:defRPr b="1" sz="2000">
                  <a:uFill>
                    <a:solidFill>
                      <a:srgbClr val="000000"/>
                    </a:solidFill>
                  </a:uFill>
                </a:defRPr>
              </a:pPr>
              <a:r>
                <a:t>    return -1;</a:t>
              </a:r>
            </a:p>
            <a:p>
              <a:pPr marL="7224" marR="7224" defTabSz="1295400">
                <a:lnSpc>
                  <a:spcPct val="140000"/>
                </a:lnSpc>
                <a:defRPr b="1" sz="2000">
                  <a:uFill>
                    <a:solidFill>
                      <a:srgbClr val="000000"/>
                    </a:solidFill>
                  </a:uFill>
                </a:defRPr>
              </a:pPr>
              <a:r>
                <a:t> }</a:t>
              </a:r>
            </a:p>
          </p:txBody>
        </p:sp>
        <p:sp>
          <p:nvSpPr>
            <p:cNvPr id="320" name="one &quot;3-way compare&quot;"/>
            <p:cNvSpPr/>
            <p:nvPr/>
          </p:nvSpPr>
          <p:spPr>
            <a:xfrm>
              <a:off x="8885766" y="2673208"/>
              <a:ext cx="23622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one "3-way compare"</a:t>
              </a:r>
            </a:p>
          </p:txBody>
        </p:sp>
        <p:sp>
          <p:nvSpPr>
            <p:cNvPr id="321" name="Line"/>
            <p:cNvSpPr/>
            <p:nvPr/>
          </p:nvSpPr>
          <p:spPr>
            <a:xfrm>
              <a:off x="7549480" y="2825609"/>
              <a:ext cx="1304833" cy="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322" name="Line"/>
            <p:cNvSpPr/>
            <p:nvPr/>
          </p:nvSpPr>
          <p:spPr>
            <a:xfrm>
              <a:off x="7410026" y="2355708"/>
              <a:ext cx="1" cy="889001"/>
            </a:xfrm>
            <a:prstGeom prst="line">
              <a:avLst/>
            </a:prstGeom>
            <a:noFill/>
            <a:ln w="25400" cap="flat">
              <a:solidFill>
                <a:srgbClr val="8D3124"/>
              </a:solidFill>
              <a:prstDash val="solid"/>
              <a:round/>
            </a:ln>
            <a:effectLst/>
          </p:spPr>
          <p:txBody>
            <a:bodyPr wrap="square" lIns="0" tIns="0" rIns="0" bIns="0"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17" grpId="1"/>
      <p:bldP build="whole" bldLvl="1" animBg="1" rev="0" advAuto="0" spid="323"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Binary search:  mathematical analysis"/>
          <p:cNvSpPr txBox="1"/>
          <p:nvPr>
            <p:ph type="title"/>
          </p:nvPr>
        </p:nvSpPr>
        <p:spPr>
          <a:prstGeom prst="rect">
            <a:avLst/>
          </a:prstGeom>
        </p:spPr>
        <p:txBody>
          <a:bodyPr/>
          <a:lstStyle/>
          <a:p>
            <a:pPr/>
            <a:r>
              <a:t>Binary search:  mathematical analysis</a:t>
            </a:r>
          </a:p>
        </p:txBody>
      </p:sp>
      <p:sp>
        <p:nvSpPr>
          <p:cNvPr id="328" name="Proposition.  Binary search uses at most 1 + lg N  key compares to search in a sorted array of size N.…"/>
          <p:cNvSpPr txBox="1"/>
          <p:nvPr>
            <p:ph type="body" idx="1"/>
          </p:nvPr>
        </p:nvSpPr>
        <p:spPr>
          <a:xfrm>
            <a:off x="214907" y="991503"/>
            <a:ext cx="11977093" cy="8128001"/>
          </a:xfrm>
          <a:prstGeom prst="rect">
            <a:avLst/>
          </a:prstGeom>
        </p:spPr>
        <p:txBody>
          <a:bodyPr/>
          <a:lstStyle/>
          <a:p>
            <a:pPr indent="127000"/>
            <a:r>
              <a:rPr>
                <a:solidFill>
                  <a:srgbClr val="005493"/>
                </a:solidFill>
                <a:uFill>
                  <a:solidFill>
                    <a:srgbClr val="0048AA"/>
                  </a:solidFill>
                </a:uFill>
              </a:rPr>
              <a:t>Proposition.  </a:t>
            </a:r>
            <a:r>
              <a:t>Binary search uses at most </a:t>
            </a:r>
            <a:r>
              <a:rPr>
                <a:uFill>
                  <a:solidFill>
                    <a:srgbClr val="606060"/>
                  </a:solidFill>
                </a:uFill>
                <a:latin typeface="Times New Roman"/>
                <a:ea typeface="Times New Roman"/>
                <a:cs typeface="Times New Roman"/>
                <a:sym typeface="Times New Roman"/>
              </a:rPr>
              <a:t>1 + </a:t>
            </a:r>
            <a:r>
              <a:rPr>
                <a:latin typeface="Times New Roman"/>
                <a:ea typeface="Times New Roman"/>
                <a:cs typeface="Times New Roman"/>
                <a:sym typeface="Times New Roman"/>
              </a:rPr>
              <a:t>lg </a:t>
            </a:r>
            <a:r>
              <a:rPr i="1">
                <a:latin typeface="Times New Roman"/>
                <a:ea typeface="Times New Roman"/>
                <a:cs typeface="Times New Roman"/>
                <a:sym typeface="Times New Roman"/>
              </a:rPr>
              <a:t>N </a:t>
            </a:r>
            <a:r>
              <a:rPr>
                <a:latin typeface="Times New Roman"/>
                <a:ea typeface="Times New Roman"/>
                <a:cs typeface="Times New Roman"/>
                <a:sym typeface="Times New Roman"/>
              </a:rPr>
              <a:t> </a:t>
            </a:r>
            <a:r>
              <a:t>key compares to search in a sorted array of size </a:t>
            </a:r>
            <a:r>
              <a:rPr i="1">
                <a:latin typeface="Times New Roman"/>
                <a:ea typeface="Times New Roman"/>
                <a:cs typeface="Times New Roman"/>
                <a:sym typeface="Times New Roman"/>
              </a:rPr>
              <a:t>N</a:t>
            </a:r>
            <a:r>
              <a:t>.</a:t>
            </a:r>
            <a:endParaRPr>
              <a:solidFill>
                <a:srgbClr val="C64941"/>
              </a:solidFill>
            </a:endParaRPr>
          </a:p>
          <a:p>
            <a:pPr indent="127000"/>
          </a:p>
          <a:p>
            <a:pPr indent="127000"/>
            <a:r>
              <a:t>Def.  </a:t>
            </a:r>
            <a:r>
              <a:rPr i="1">
                <a:latin typeface="Times New Roman"/>
                <a:ea typeface="Times New Roman"/>
                <a:cs typeface="Times New Roman"/>
                <a:sym typeface="Times New Roman"/>
              </a:rPr>
              <a:t>T</a:t>
            </a:r>
            <a:r>
              <a:rPr baseline="-5999" i="1">
                <a:latin typeface="Times New Roman"/>
                <a:ea typeface="Times New Roman"/>
                <a:cs typeface="Times New Roman"/>
                <a:sym typeface="Times New Roman"/>
              </a:rPr>
              <a:t> </a:t>
            </a:r>
            <a:r>
              <a:rPr>
                <a:latin typeface="Times New Roman"/>
                <a:ea typeface="Times New Roman"/>
                <a:cs typeface="Times New Roman"/>
                <a:sym typeface="Times New Roman"/>
              </a:rPr>
              <a:t>(</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r>
              <a:t>  </a:t>
            </a:r>
            <a:r>
              <a:rPr>
                <a:latin typeface="Symbol"/>
                <a:ea typeface="Symbol"/>
                <a:cs typeface="Symbol"/>
                <a:sym typeface="Symbol"/>
              </a:rPr>
              <a:t>= </a:t>
            </a:r>
            <a:r>
              <a:t> </a:t>
            </a:r>
            <a:r>
              <a:rPr>
                <a:latin typeface="Symbol"/>
                <a:ea typeface="Symbol"/>
                <a:cs typeface="Symbol"/>
                <a:sym typeface="Symbol"/>
              </a:rPr>
              <a:t>#</a:t>
            </a:r>
            <a:r>
              <a:t> key compares to binary search a sorted subarray of size </a:t>
            </a:r>
            <a:r>
              <a:rPr i="1">
                <a:latin typeface="Times New Roman"/>
                <a:ea typeface="Times New Roman"/>
                <a:cs typeface="Times New Roman"/>
                <a:sym typeface="Times New Roman"/>
              </a:rPr>
              <a:t>N</a:t>
            </a:r>
            <a:r>
              <a:t>.</a:t>
            </a:r>
          </a:p>
          <a:p>
            <a:pPr indent="127000"/>
          </a:p>
          <a:p>
            <a:pPr indent="127000"/>
            <a:r>
              <a:t>Binary search recurrence</a:t>
            </a:r>
            <a:r>
              <a:t>.  </a:t>
            </a:r>
            <a:r>
              <a:rPr i="1">
                <a:latin typeface="Times New Roman"/>
                <a:ea typeface="Times New Roman"/>
                <a:cs typeface="Times New Roman"/>
                <a:sym typeface="Times New Roman"/>
              </a:rPr>
              <a:t>T</a:t>
            </a:r>
            <a:r>
              <a:rPr baseline="-5999" i="1">
                <a:latin typeface="Times New Roman"/>
                <a:ea typeface="Times New Roman"/>
                <a:cs typeface="Times New Roman"/>
                <a:sym typeface="Times New Roman"/>
              </a:rPr>
              <a:t> </a:t>
            </a:r>
            <a:r>
              <a:rPr>
                <a:latin typeface="Times New Roman"/>
                <a:ea typeface="Times New Roman"/>
                <a:cs typeface="Times New Roman"/>
                <a:sym typeface="Times New Roman"/>
              </a:rPr>
              <a:t>(</a:t>
            </a:r>
            <a:r>
              <a:rPr i="1">
                <a:latin typeface="Times New Roman"/>
                <a:ea typeface="Times New Roman"/>
                <a:cs typeface="Times New Roman"/>
                <a:sym typeface="Times New Roman"/>
              </a:rPr>
              <a:t>N</a:t>
            </a:r>
            <a:r>
              <a:rPr>
                <a:latin typeface="Times New Roman"/>
                <a:ea typeface="Times New Roman"/>
                <a:cs typeface="Times New Roman"/>
                <a:sym typeface="Times New Roman"/>
              </a:rPr>
              <a:t>)  =  </a:t>
            </a:r>
            <a:r>
              <a:rPr i="1">
                <a:latin typeface="Times New Roman"/>
                <a:ea typeface="Times New Roman"/>
                <a:cs typeface="Times New Roman"/>
                <a:sym typeface="Times New Roman"/>
              </a:rPr>
              <a:t>T</a:t>
            </a:r>
            <a:r>
              <a:rPr baseline="-5999" i="1">
                <a:latin typeface="Times New Roman"/>
                <a:ea typeface="Times New Roman"/>
                <a:cs typeface="Times New Roman"/>
                <a:sym typeface="Times New Roman"/>
              </a:rPr>
              <a:t> </a:t>
            </a:r>
            <a:r>
              <a:rPr>
                <a:latin typeface="Times New Roman"/>
                <a:ea typeface="Times New Roman"/>
                <a:cs typeface="Times New Roman"/>
                <a:sym typeface="Times New Roman"/>
              </a:rPr>
              <a:t>(</a:t>
            </a:r>
            <a:r>
              <a:rPr i="1">
                <a:latin typeface="Times New Roman"/>
                <a:ea typeface="Times New Roman"/>
                <a:cs typeface="Times New Roman"/>
                <a:sym typeface="Times New Roman"/>
              </a:rPr>
              <a:t>N </a:t>
            </a:r>
            <a:r>
              <a:rPr>
                <a:latin typeface="Times New Roman"/>
                <a:ea typeface="Times New Roman"/>
                <a:cs typeface="Times New Roman"/>
                <a:sym typeface="Times New Roman"/>
              </a:rPr>
              <a:t>/ 2)  +  1</a:t>
            </a:r>
            <a:r>
              <a:t>  for </a:t>
            </a:r>
            <a:r>
              <a:rPr i="1">
                <a:latin typeface="Times New Roman"/>
                <a:ea typeface="Times New Roman"/>
                <a:cs typeface="Times New Roman"/>
                <a:sym typeface="Times New Roman"/>
              </a:rPr>
              <a:t>N  </a:t>
            </a:r>
            <a:r>
              <a:rPr>
                <a:latin typeface="Times New Roman"/>
                <a:ea typeface="Times New Roman"/>
                <a:cs typeface="Times New Roman"/>
                <a:sym typeface="Times New Roman"/>
              </a:rPr>
              <a:t>&gt; 1</a:t>
            </a:r>
            <a:r>
              <a:t>, with </a:t>
            </a:r>
            <a:r>
              <a:rPr i="1">
                <a:latin typeface="Times New Roman"/>
                <a:ea typeface="Times New Roman"/>
                <a:cs typeface="Times New Roman"/>
                <a:sym typeface="Times New Roman"/>
              </a:rPr>
              <a:t>T</a:t>
            </a:r>
            <a:r>
              <a:rPr baseline="-5999" i="1">
                <a:latin typeface="Times New Roman"/>
                <a:ea typeface="Times New Roman"/>
                <a:cs typeface="Times New Roman"/>
                <a:sym typeface="Times New Roman"/>
              </a:rPr>
              <a:t> </a:t>
            </a:r>
            <a:r>
              <a:rPr>
                <a:latin typeface="Times New Roman"/>
                <a:ea typeface="Times New Roman"/>
                <a:cs typeface="Times New Roman"/>
                <a:sym typeface="Times New Roman"/>
              </a:rPr>
              <a:t>(1) = 1</a:t>
            </a:r>
            <a:r>
              <a:t>.</a:t>
            </a:r>
          </a:p>
          <a:p>
            <a:pPr indent="127000"/>
            <a:endParaRPr>
              <a:solidFill>
                <a:srgbClr val="005493"/>
              </a:solidFill>
              <a:uFill>
                <a:solidFill>
                  <a:srgbClr val="0048AA"/>
                </a:solidFill>
              </a:uFill>
            </a:endParaRPr>
          </a:p>
          <a:p>
            <a:pPr indent="127000"/>
            <a:br>
              <a:rPr>
                <a:solidFill>
                  <a:srgbClr val="005493"/>
                </a:solidFill>
                <a:uFill>
                  <a:solidFill>
                    <a:srgbClr val="0048AA"/>
                  </a:solidFill>
                </a:uFill>
              </a:rPr>
            </a:br>
            <a:r>
              <a:t>Pf sketch</a:t>
            </a:r>
            <a:r>
              <a:t>.  </a:t>
            </a:r>
            <a:r>
              <a:rPr>
                <a:solidFill>
                  <a:srgbClr val="606060"/>
                </a:solidFill>
                <a:uFill>
                  <a:solidFill>
                    <a:srgbClr val="606060"/>
                  </a:solidFill>
                </a:uFill>
              </a:rPr>
              <a:t>[assume </a:t>
            </a:r>
            <a:r>
              <a:rPr i="1">
                <a:solidFill>
                  <a:srgbClr val="606060"/>
                </a:solidFill>
                <a:uFill>
                  <a:solidFill>
                    <a:srgbClr val="606060"/>
                  </a:solidFill>
                </a:uFill>
                <a:latin typeface="Times Roman"/>
                <a:ea typeface="Times Roman"/>
                <a:cs typeface="Times Roman"/>
                <a:sym typeface="Times Roman"/>
              </a:rPr>
              <a:t>N</a:t>
            </a:r>
            <a:r>
              <a:rPr>
                <a:solidFill>
                  <a:srgbClr val="606060"/>
                </a:solidFill>
                <a:uFill>
                  <a:solidFill>
                    <a:srgbClr val="606060"/>
                  </a:solidFill>
                </a:uFill>
              </a:rPr>
              <a:t> is a power of 2]</a:t>
            </a:r>
          </a:p>
        </p:txBody>
      </p:sp>
      <p:sp>
        <p:nvSpPr>
          <p:cNvPr id="3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0" name="Line"/>
          <p:cNvSpPr/>
          <p:nvPr/>
        </p:nvSpPr>
        <p:spPr>
          <a:xfrm>
            <a:off x="6333088" y="3984932"/>
            <a:ext cx="1" cy="303524"/>
          </a:xfrm>
          <a:prstGeom prst="line">
            <a:avLst/>
          </a:prstGeom>
          <a:ln w="25400">
            <a:solidFill>
              <a:srgbClr val="8D3124"/>
            </a:solidFill>
            <a:headEnd type="triangle"/>
          </a:ln>
        </p:spPr>
        <p:txBody>
          <a:bodyPr lIns="0" tIns="0" rIns="0" bIns="0"/>
          <a:lstStyle/>
          <a:p>
            <a:pPr/>
          </a:p>
        </p:txBody>
      </p:sp>
      <p:sp>
        <p:nvSpPr>
          <p:cNvPr id="331" name="left or right half…"/>
          <p:cNvSpPr txBox="1"/>
          <p:nvPr/>
        </p:nvSpPr>
        <p:spPr>
          <a:xfrm>
            <a:off x="5241641" y="4378845"/>
            <a:ext cx="1923626" cy="607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left or right half</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(floored division)</a:t>
            </a:r>
          </a:p>
        </p:txBody>
      </p:sp>
      <p:graphicFrame>
        <p:nvGraphicFramePr>
          <p:cNvPr id="332" name="表格 1"/>
          <p:cNvGraphicFramePr/>
          <p:nvPr/>
        </p:nvGraphicFramePr>
        <p:xfrm>
          <a:off x="1977869" y="6274551"/>
          <a:ext cx="9049062" cy="3644901"/>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966392"/>
                <a:gridCol w="553911"/>
                <a:gridCol w="3445447"/>
                <a:gridCol w="4083308"/>
              </a:tblGrid>
              <a:tr h="607483">
                <a:tc>
                  <a:txBody>
                    <a:bodyPr/>
                    <a:lstStyle/>
                    <a:p>
                      <a:pPr marL="58702" marR="58702" defTabSz="1295400">
                        <a:lnSpc>
                          <a:spcPct val="180000"/>
                        </a:lnSpc>
                        <a:defRPr sz="2000">
                          <a:uFill>
                            <a:solidFill>
                              <a:srgbClr val="8D3124"/>
                            </a:solidFill>
                          </a:uFill>
                          <a:latin typeface="Times New Roman"/>
                          <a:ea typeface="Times New Roman"/>
                          <a:cs typeface="Times New Roman"/>
                          <a:sym typeface="Times New Roman"/>
                        </a:defRPr>
                      </a:pPr>
                      <a:r>
                        <a:t>  </a:t>
                      </a:r>
                      <a:r>
                        <a:rPr i="1"/>
                        <a:t>T</a:t>
                      </a:r>
                      <a:r>
                        <a:rPr baseline="-5999" i="1">
                          <a:uFill>
                            <a:solidFill>
                              <a:srgbClr val="000000"/>
                            </a:solidFill>
                          </a:uFill>
                        </a:rPr>
                        <a:t> </a:t>
                      </a:r>
                      <a:r>
                        <a:t>(</a:t>
                      </a:r>
                      <a:r>
                        <a:rPr i="1"/>
                        <a:t>N</a:t>
                      </a:r>
                      <a:r>
                        <a:t>)     </a:t>
                      </a:r>
                    </a:p>
                  </a:txBody>
                  <a:tcPr marL="50800" marR="50800" marT="50800" marB="50800" anchor="ctr" anchorCtr="0" horzOverflow="overflow">
                    <a:lnL w="28575">
                      <a:miter lim="400000"/>
                    </a:lnL>
                    <a:lnR w="12700">
                      <a:miter lim="400000"/>
                    </a:lnR>
                    <a:lnT w="28575">
                      <a:miter lim="400000"/>
                    </a:lnT>
                    <a:lnB w="12700">
                      <a:miter lim="400000"/>
                    </a:lnB>
                    <a:noFill/>
                  </a:tcPr>
                </a:tc>
                <a:tc>
                  <a:txBody>
                    <a:bodyPr/>
                    <a:lstStyle/>
                    <a:p>
                      <a:pPr marL="58702" marR="58702" defTabSz="1295400">
                        <a:lnSpc>
                          <a:spcPct val="180000"/>
                        </a:lnSpc>
                        <a:defRPr sz="1800">
                          <a:uFillTx/>
                        </a:defRPr>
                      </a:pPr>
                      <a:r>
                        <a:rPr sz="2000">
                          <a:uFill>
                            <a:solidFill>
                              <a:srgbClr val="8D3124"/>
                            </a:solidFill>
                          </a:uFill>
                          <a:latin typeface="Times New Roman"/>
                          <a:ea typeface="Times New Roman"/>
                          <a:cs typeface="Times New Roman"/>
                          <a:sym typeface="Times New Roman"/>
                        </a:rPr>
                        <a:t>=</a:t>
                      </a:r>
                    </a:p>
                  </a:txBody>
                  <a:tcPr marL="50800" marR="50800" marT="50800" marB="50800" anchor="ctr" anchorCtr="0" horzOverflow="overflow">
                    <a:lnL w="12700">
                      <a:miter lim="400000"/>
                    </a:lnL>
                    <a:lnR w="12700">
                      <a:miter lim="400000"/>
                    </a:lnR>
                    <a:lnT w="28575">
                      <a:miter lim="400000"/>
                    </a:lnT>
                    <a:lnB w="12700">
                      <a:miter lim="400000"/>
                    </a:lnB>
                    <a:noFill/>
                  </a:tcPr>
                </a:tc>
                <a:tc>
                  <a:txBody>
                    <a:bodyPr/>
                    <a:lstStyle/>
                    <a:p>
                      <a:pPr marL="58702" marR="58702" defTabSz="1295400">
                        <a:lnSpc>
                          <a:spcPct val="180000"/>
                        </a:lnSpc>
                        <a:defRPr sz="2000">
                          <a:uFill>
                            <a:solidFill>
                              <a:srgbClr val="8D3124"/>
                            </a:solidFill>
                          </a:uFill>
                          <a:latin typeface="Times New Roman"/>
                          <a:ea typeface="Times New Roman"/>
                          <a:cs typeface="Times New Roman"/>
                          <a:sym typeface="Times New Roman"/>
                        </a:defRPr>
                      </a:pPr>
                      <a:r>
                        <a:rPr i="1"/>
                        <a:t>T</a:t>
                      </a:r>
                      <a:r>
                        <a:rPr baseline="-5999" i="1">
                          <a:uFill>
                            <a:solidFill>
                              <a:srgbClr val="000000"/>
                            </a:solidFill>
                          </a:uFill>
                        </a:rPr>
                        <a:t> </a:t>
                      </a:r>
                      <a:r>
                        <a:t>(</a:t>
                      </a:r>
                      <a:r>
                        <a:rPr i="1"/>
                        <a:t>N </a:t>
                      </a:r>
                      <a:r>
                        <a:t>/ 2)  +  1</a:t>
                      </a:r>
                    </a:p>
                  </a:txBody>
                  <a:tcPr marL="50800" marR="50800" marT="50800" marB="50800" anchor="ctr" anchorCtr="0" horzOverflow="overflow">
                    <a:lnL w="12700">
                      <a:miter lim="400000"/>
                    </a:lnL>
                    <a:lnR w="12700">
                      <a:miter lim="400000"/>
                    </a:lnR>
                    <a:lnT w="28575">
                      <a:miter lim="400000"/>
                    </a:lnT>
                    <a:lnB w="12700">
                      <a:miter lim="400000"/>
                    </a:lnB>
                    <a:noFill/>
                  </a:tcPr>
                </a:tc>
                <a:tc>
                  <a:txBody>
                    <a:bodyPr/>
                    <a:lstStyle/>
                    <a:p>
                      <a:pPr marL="58702" marR="58702" defTabSz="1295400">
                        <a:lnSpc>
                          <a:spcPct val="130000"/>
                        </a:lnSpc>
                        <a:defRPr sz="1800">
                          <a:uFillTx/>
                        </a:defRPr>
                      </a:pPr>
                      <a:r>
                        <a:rPr>
                          <a:solidFill>
                            <a:srgbClr val="606060"/>
                          </a:solidFill>
                          <a:uFill>
                            <a:solidFill>
                              <a:srgbClr val="000000"/>
                            </a:solidFill>
                          </a:uFill>
                        </a:rPr>
                        <a:t>[ given ]</a:t>
                      </a:r>
                    </a:p>
                  </a:txBody>
                  <a:tcPr marL="50800" marR="50800" marT="50800" marB="50800" anchor="ctr" anchorCtr="0" horzOverflow="overflow">
                    <a:lnL w="12700">
                      <a:miter lim="400000"/>
                    </a:lnL>
                    <a:lnR w="28575">
                      <a:miter lim="400000"/>
                    </a:lnR>
                    <a:lnT w="28575">
                      <a:miter lim="400000"/>
                    </a:lnT>
                    <a:lnB w="12700">
                      <a:miter lim="400000"/>
                    </a:lnB>
                    <a:noFill/>
                  </a:tcPr>
                </a:tc>
              </a:tr>
              <a:tr h="607483">
                <a:tc>
                  <a:txBody>
                    <a:bodyPr/>
                    <a:lstStyle/>
                    <a:p>
                      <a:pPr marL="58702" marR="58702" defTabSz="1295400">
                        <a:lnSpc>
                          <a:spcPct val="130000"/>
                        </a:lnSpc>
                        <a:defRPr sz="2000"/>
                      </a:pPr>
                    </a:p>
                  </a:txBody>
                  <a:tcPr marL="50800" marR="50800" marT="50800" marB="50800" anchor="ctr" anchorCtr="0" horzOverflow="overflow">
                    <a:lnL w="28575">
                      <a:miter lim="400000"/>
                    </a:lnL>
                    <a:lnR w="12700">
                      <a:miter lim="400000"/>
                    </a:lnR>
                    <a:lnT w="12700">
                      <a:miter lim="400000"/>
                    </a:lnT>
                    <a:lnB w="12700">
                      <a:miter lim="400000"/>
                    </a:lnB>
                    <a:noFill/>
                  </a:tcPr>
                </a:tc>
                <a:tc>
                  <a:txBody>
                    <a:bodyPr/>
                    <a:lstStyle/>
                    <a:p>
                      <a:pPr marL="58702" marR="58702" defTabSz="1295400">
                        <a:lnSpc>
                          <a:spcPct val="180000"/>
                        </a:lnSpc>
                        <a:defRPr sz="1800">
                          <a:uFillTx/>
                        </a:defRPr>
                      </a:pPr>
                      <a:r>
                        <a:rPr sz="2000">
                          <a:uFill>
                            <a:solidFill>
                              <a:srgbClr val="8D3124"/>
                            </a:solidFill>
                          </a:uFill>
                          <a:latin typeface="Times New Roman"/>
                          <a:ea typeface="Times New Roman"/>
                          <a:cs typeface="Times New Roman"/>
                          <a:sym typeface="Times New Roman"/>
                        </a:rPr>
                        <a:t>=</a:t>
                      </a:r>
                    </a:p>
                  </a:txBody>
                  <a:tcPr marL="50800" marR="50800" marT="50800" marB="50800" anchor="ctr" anchorCtr="0" horzOverflow="overflow">
                    <a:lnL w="12700">
                      <a:miter lim="400000"/>
                    </a:lnL>
                    <a:lnR w="12700">
                      <a:miter lim="400000"/>
                    </a:lnR>
                    <a:lnT w="12700">
                      <a:miter lim="400000"/>
                    </a:lnT>
                    <a:lnB w="12700">
                      <a:miter lim="400000"/>
                    </a:lnB>
                    <a:noFill/>
                  </a:tcPr>
                </a:tc>
                <a:tc>
                  <a:txBody>
                    <a:bodyPr/>
                    <a:lstStyle/>
                    <a:p>
                      <a:pPr marL="58702" marR="58702" defTabSz="1295400">
                        <a:lnSpc>
                          <a:spcPct val="180000"/>
                        </a:lnSpc>
                        <a:defRPr sz="2000">
                          <a:uFill>
                            <a:solidFill>
                              <a:srgbClr val="8D3124"/>
                            </a:solidFill>
                          </a:uFill>
                          <a:latin typeface="Times New Roman"/>
                          <a:ea typeface="Times New Roman"/>
                          <a:cs typeface="Times New Roman"/>
                          <a:sym typeface="Times New Roman"/>
                        </a:defRPr>
                      </a:pPr>
                      <a:r>
                        <a:rPr i="1"/>
                        <a:t>T</a:t>
                      </a:r>
                      <a:r>
                        <a:rPr baseline="-5999" i="1">
                          <a:uFill>
                            <a:solidFill>
                              <a:srgbClr val="000000"/>
                            </a:solidFill>
                          </a:uFill>
                        </a:rPr>
                        <a:t> </a:t>
                      </a:r>
                      <a:r>
                        <a:t>(</a:t>
                      </a:r>
                      <a:r>
                        <a:rPr i="1"/>
                        <a:t>N </a:t>
                      </a:r>
                      <a:r>
                        <a:t>/ 4)  +  1  +  1</a:t>
                      </a:r>
                    </a:p>
                  </a:txBody>
                  <a:tcPr marL="50800" marR="50800" marT="50800" marB="50800" anchor="ctr" anchorCtr="0" horzOverflow="overflow">
                    <a:lnL w="12700">
                      <a:miter lim="400000"/>
                    </a:lnL>
                    <a:lnR w="12700">
                      <a:miter lim="400000"/>
                    </a:lnR>
                    <a:lnT w="12700">
                      <a:miter lim="400000"/>
                    </a:lnT>
                    <a:lnB w="12700">
                      <a:miter lim="400000"/>
                    </a:lnB>
                    <a:noFill/>
                  </a:tcPr>
                </a:tc>
                <a:tc>
                  <a:txBody>
                    <a:bodyPr/>
                    <a:lstStyle/>
                    <a:p>
                      <a:pPr marL="58702" marR="58702" defTabSz="1295400">
                        <a:lnSpc>
                          <a:spcPct val="130000"/>
                        </a:lnSpc>
                        <a:defRPr sz="1800">
                          <a:uFillTx/>
                        </a:defRPr>
                      </a:pPr>
                      <a:r>
                        <a:rPr>
                          <a:solidFill>
                            <a:srgbClr val="606060"/>
                          </a:solidFill>
                          <a:uFill>
                            <a:solidFill>
                              <a:srgbClr val="000000"/>
                            </a:solidFill>
                          </a:uFill>
                        </a:rPr>
                        <a:t>[ apply recurrence to first term ]</a:t>
                      </a:r>
                    </a:p>
                  </a:txBody>
                  <a:tcPr marL="50800" marR="50800" marT="50800" marB="50800" anchor="ctr" anchorCtr="0" horzOverflow="overflow">
                    <a:lnL w="12700">
                      <a:miter lim="400000"/>
                    </a:lnL>
                    <a:lnR w="28575">
                      <a:miter lim="400000"/>
                    </a:lnR>
                    <a:lnT w="12700">
                      <a:miter lim="400000"/>
                    </a:lnT>
                    <a:lnB w="12700">
                      <a:miter lim="400000"/>
                    </a:lnB>
                    <a:noFill/>
                  </a:tcPr>
                </a:tc>
              </a:tr>
              <a:tr h="607483">
                <a:tc>
                  <a:txBody>
                    <a:bodyPr/>
                    <a:lstStyle/>
                    <a:p>
                      <a:pPr marL="58702" marR="58702" defTabSz="1295400">
                        <a:lnSpc>
                          <a:spcPct val="130000"/>
                        </a:lnSpc>
                        <a:defRPr sz="2000"/>
                      </a:pPr>
                    </a:p>
                  </a:txBody>
                  <a:tcPr marL="50800" marR="50800" marT="50800" marB="50800" anchor="ctr" anchorCtr="0" horzOverflow="overflow">
                    <a:lnL w="28575">
                      <a:miter lim="400000"/>
                    </a:lnL>
                    <a:lnR w="12700">
                      <a:miter lim="400000"/>
                    </a:lnR>
                    <a:lnT w="12700">
                      <a:miter lim="400000"/>
                    </a:lnT>
                    <a:lnB w="12700">
                      <a:miter lim="400000"/>
                    </a:lnB>
                    <a:noFill/>
                  </a:tcPr>
                </a:tc>
                <a:tc>
                  <a:txBody>
                    <a:bodyPr/>
                    <a:lstStyle/>
                    <a:p>
                      <a:pPr marL="58702" marR="58702" defTabSz="1295400">
                        <a:lnSpc>
                          <a:spcPct val="180000"/>
                        </a:lnSpc>
                        <a:defRPr sz="1800">
                          <a:uFillTx/>
                        </a:defRPr>
                      </a:pPr>
                      <a:r>
                        <a:rPr sz="2000">
                          <a:uFill>
                            <a:solidFill>
                              <a:srgbClr val="8D3124"/>
                            </a:solidFill>
                          </a:uFill>
                          <a:latin typeface="Times New Roman"/>
                          <a:ea typeface="Times New Roman"/>
                          <a:cs typeface="Times New Roman"/>
                          <a:sym typeface="Times New Roman"/>
                        </a:rPr>
                        <a:t>=</a:t>
                      </a:r>
                    </a:p>
                  </a:txBody>
                  <a:tcPr marL="50800" marR="50800" marT="50800" marB="50800" anchor="ctr" anchorCtr="0" horzOverflow="overflow">
                    <a:lnL w="12700">
                      <a:miter lim="400000"/>
                    </a:lnL>
                    <a:lnR w="12700">
                      <a:miter lim="400000"/>
                    </a:lnR>
                    <a:lnT w="12700">
                      <a:miter lim="400000"/>
                    </a:lnT>
                    <a:lnB w="12700">
                      <a:miter lim="400000"/>
                    </a:lnB>
                    <a:noFill/>
                  </a:tcPr>
                </a:tc>
                <a:tc>
                  <a:txBody>
                    <a:bodyPr/>
                    <a:lstStyle/>
                    <a:p>
                      <a:pPr marL="58702" marR="58702" defTabSz="1295400">
                        <a:lnSpc>
                          <a:spcPct val="180000"/>
                        </a:lnSpc>
                        <a:defRPr sz="2000">
                          <a:uFill>
                            <a:solidFill>
                              <a:srgbClr val="8D3124"/>
                            </a:solidFill>
                          </a:uFill>
                          <a:latin typeface="Times New Roman"/>
                          <a:ea typeface="Times New Roman"/>
                          <a:cs typeface="Times New Roman"/>
                          <a:sym typeface="Times New Roman"/>
                        </a:defRPr>
                      </a:pPr>
                      <a:r>
                        <a:rPr i="1"/>
                        <a:t>T</a:t>
                      </a:r>
                      <a:r>
                        <a:rPr baseline="-5999" i="1">
                          <a:uFill>
                            <a:solidFill>
                              <a:srgbClr val="000000"/>
                            </a:solidFill>
                          </a:uFill>
                        </a:rPr>
                        <a:t> </a:t>
                      </a:r>
                      <a:r>
                        <a:t>(</a:t>
                      </a:r>
                      <a:r>
                        <a:rPr i="1"/>
                        <a:t>N </a:t>
                      </a:r>
                      <a:r>
                        <a:t>/ 8)  +  1  +  1  +  1</a:t>
                      </a:r>
                    </a:p>
                  </a:txBody>
                  <a:tcPr marL="50800" marR="50800" marT="50800" marB="50800" anchor="ctr" anchorCtr="0" horzOverflow="overflow">
                    <a:lnL w="12700">
                      <a:miter lim="400000"/>
                    </a:lnL>
                    <a:lnR w="12700">
                      <a:miter lim="400000"/>
                    </a:lnR>
                    <a:lnT w="12700">
                      <a:miter lim="400000"/>
                    </a:lnT>
                    <a:lnB w="12700">
                      <a:miter lim="400000"/>
                    </a:lnB>
                    <a:noFill/>
                  </a:tcPr>
                </a:tc>
                <a:tc>
                  <a:txBody>
                    <a:bodyPr/>
                    <a:lstStyle/>
                    <a:p>
                      <a:pPr marL="58702" marR="58702" defTabSz="1295400">
                        <a:lnSpc>
                          <a:spcPct val="130000"/>
                        </a:lnSpc>
                        <a:defRPr sz="1800">
                          <a:uFillTx/>
                        </a:defRPr>
                      </a:pPr>
                      <a:r>
                        <a:rPr>
                          <a:solidFill>
                            <a:srgbClr val="606060"/>
                          </a:solidFill>
                          <a:uFill>
                            <a:solidFill>
                              <a:srgbClr val="000000"/>
                            </a:solidFill>
                          </a:uFill>
                        </a:rPr>
                        <a:t>[ apply recurrence to first term ]</a:t>
                      </a:r>
                    </a:p>
                  </a:txBody>
                  <a:tcPr marL="50800" marR="50800" marT="50800" marB="50800" anchor="ctr" anchorCtr="0" horzOverflow="overflow">
                    <a:lnL w="12700">
                      <a:miter lim="400000"/>
                    </a:lnL>
                    <a:lnR w="28575">
                      <a:miter lim="400000"/>
                    </a:lnR>
                    <a:lnT w="12700">
                      <a:miter lim="400000"/>
                    </a:lnT>
                    <a:lnB w="12700">
                      <a:miter lim="400000"/>
                    </a:lnB>
                    <a:noFill/>
                  </a:tcPr>
                </a:tc>
              </a:tr>
              <a:tr h="607483">
                <a:tc>
                  <a:txBody>
                    <a:bodyPr/>
                    <a:lstStyle/>
                    <a:p>
                      <a:pPr marL="58702" marR="58702" defTabSz="1295400">
                        <a:lnSpc>
                          <a:spcPct val="130000"/>
                        </a:lnSpc>
                        <a:defRPr sz="2000"/>
                      </a:pPr>
                    </a:p>
                  </a:txBody>
                  <a:tcPr marL="50800" marR="50800" marT="50800" marB="50800" anchor="ctr" anchorCtr="0" horzOverflow="overflow">
                    <a:lnL w="28575">
                      <a:miter lim="400000"/>
                    </a:lnL>
                    <a:lnR w="12700">
                      <a:miter lim="400000"/>
                    </a:lnR>
                    <a:lnT w="12700">
                      <a:miter lim="400000"/>
                    </a:lnT>
                    <a:lnB w="12700">
                      <a:miter lim="400000"/>
                    </a:lnB>
                    <a:noFill/>
                  </a:tcPr>
                </a:tc>
                <a:tc>
                  <a:txBody>
                    <a:bodyPr/>
                    <a:lstStyle/>
                    <a:p>
                      <a:pPr marL="58702" marR="58702" defTabSz="1295400">
                        <a:lnSpc>
                          <a:spcPct val="130000"/>
                        </a:lnSpc>
                        <a:defRPr sz="1800">
                          <a:uFillTx/>
                        </a:defRPr>
                      </a:pPr>
                      <a:r>
                        <a:rPr sz="2000">
                          <a:uFill>
                            <a:solidFill>
                              <a:srgbClr val="000000"/>
                            </a:solidFill>
                          </a:uFill>
                        </a:rPr>
                        <a:t>⋮</a:t>
                      </a:r>
                    </a:p>
                  </a:txBody>
                  <a:tcPr marL="50800" marR="50800" marT="50800" marB="50800" anchor="ctr" anchorCtr="0" horzOverflow="overflow">
                    <a:lnL w="12700">
                      <a:miter lim="400000"/>
                    </a:lnL>
                    <a:lnR w="12700">
                      <a:miter lim="400000"/>
                    </a:lnR>
                    <a:lnT w="12700">
                      <a:miter lim="400000"/>
                    </a:lnT>
                    <a:lnB w="12700">
                      <a:miter lim="400000"/>
                    </a:lnB>
                    <a:noFill/>
                  </a:tcPr>
                </a:tc>
                <a:tc>
                  <a:txBody>
                    <a:bodyPr/>
                    <a:lstStyle/>
                    <a:p>
                      <a:pPr marL="58702" marR="58702" defTabSz="1295400">
                        <a:lnSpc>
                          <a:spcPct val="130000"/>
                        </a:lnSpc>
                        <a:defRPr sz="2000"/>
                      </a:pPr>
                    </a:p>
                  </a:txBody>
                  <a:tcPr marL="50800" marR="50800" marT="50800" marB="50800" anchor="ctr" anchorCtr="0" horzOverflow="overflow">
                    <a:lnL w="12700">
                      <a:miter lim="400000"/>
                    </a:lnL>
                    <a:lnR w="12700">
                      <a:miter lim="400000"/>
                    </a:lnR>
                    <a:lnT w="12700">
                      <a:miter lim="400000"/>
                    </a:lnT>
                    <a:lnB w="12700">
                      <a:miter lim="400000"/>
                    </a:lnB>
                    <a:noFill/>
                  </a:tcPr>
                </a:tc>
                <a:tc>
                  <a:txBody>
                    <a:bodyPr/>
                    <a:lstStyle/>
                    <a:p>
                      <a:pPr marL="58702" marR="58702" defTabSz="1295400">
                        <a:lnSpc>
                          <a:spcPct val="130000"/>
                        </a:lnSpc>
                        <a:defRPr sz="1800">
                          <a:solidFill>
                            <a:srgbClr val="606060"/>
                          </a:solidFill>
                        </a:defRPr>
                      </a:pPr>
                    </a:p>
                  </a:txBody>
                  <a:tcPr marL="50800" marR="50800" marT="50800" marB="50800" anchor="ctr" anchorCtr="0" horzOverflow="overflow">
                    <a:lnL w="12700">
                      <a:miter lim="400000"/>
                    </a:lnL>
                    <a:lnR w="28575">
                      <a:miter lim="400000"/>
                    </a:lnR>
                    <a:lnT w="12700">
                      <a:miter lim="400000"/>
                    </a:lnT>
                    <a:lnB w="12700">
                      <a:miter lim="400000"/>
                    </a:lnB>
                    <a:noFill/>
                  </a:tcPr>
                </a:tc>
              </a:tr>
              <a:tr h="607483">
                <a:tc>
                  <a:txBody>
                    <a:bodyPr/>
                    <a:lstStyle/>
                    <a:p>
                      <a:pPr marL="58702" marR="58702" defTabSz="1295400">
                        <a:lnSpc>
                          <a:spcPct val="130000"/>
                        </a:lnSpc>
                        <a:defRPr sz="2000"/>
                      </a:pPr>
                    </a:p>
                  </a:txBody>
                  <a:tcPr marL="50800" marR="50800" marT="50800" marB="50800" anchor="ctr" anchorCtr="0" horzOverflow="overflow">
                    <a:lnL w="28575">
                      <a:miter lim="400000"/>
                    </a:lnL>
                    <a:lnR w="12700">
                      <a:miter lim="400000"/>
                    </a:lnR>
                    <a:lnT w="12700">
                      <a:miter lim="400000"/>
                    </a:lnT>
                    <a:lnB w="12700">
                      <a:miter lim="400000"/>
                    </a:lnB>
                    <a:noFill/>
                  </a:tcPr>
                </a:tc>
                <a:tc>
                  <a:txBody>
                    <a:bodyPr/>
                    <a:lstStyle/>
                    <a:p>
                      <a:pPr marL="58702" marR="58702" defTabSz="1295400">
                        <a:lnSpc>
                          <a:spcPct val="180000"/>
                        </a:lnSpc>
                        <a:defRPr sz="1800">
                          <a:uFillTx/>
                        </a:defRPr>
                      </a:pPr>
                      <a:r>
                        <a:rPr sz="2000">
                          <a:uFill>
                            <a:solidFill>
                              <a:srgbClr val="8D3124"/>
                            </a:solidFill>
                          </a:uFill>
                          <a:latin typeface="Times New Roman"/>
                          <a:ea typeface="Times New Roman"/>
                          <a:cs typeface="Times New Roman"/>
                          <a:sym typeface="Times New Roman"/>
                        </a:rPr>
                        <a:t>=</a:t>
                      </a:r>
                    </a:p>
                  </a:txBody>
                  <a:tcPr marL="50800" marR="50800" marT="50800" marB="50800" anchor="ctr" anchorCtr="0" horzOverflow="overflow">
                    <a:lnL w="12700">
                      <a:miter lim="400000"/>
                    </a:lnL>
                    <a:lnR w="12700">
                      <a:miter lim="400000"/>
                    </a:lnR>
                    <a:lnT w="12700">
                      <a:miter lim="400000"/>
                    </a:lnT>
                    <a:lnB w="12700">
                      <a:miter lim="400000"/>
                    </a:lnB>
                    <a:noFill/>
                  </a:tcPr>
                </a:tc>
                <a:tc>
                  <a:txBody>
                    <a:bodyPr/>
                    <a:lstStyle/>
                    <a:p>
                      <a:pPr marL="58702" marR="58702" defTabSz="1295400">
                        <a:lnSpc>
                          <a:spcPct val="180000"/>
                        </a:lnSpc>
                        <a:defRPr sz="2000">
                          <a:uFill>
                            <a:solidFill>
                              <a:srgbClr val="8D3124"/>
                            </a:solidFill>
                          </a:uFill>
                          <a:latin typeface="Times New Roman"/>
                          <a:ea typeface="Times New Roman"/>
                          <a:cs typeface="Times New Roman"/>
                          <a:sym typeface="Times New Roman"/>
                        </a:defRPr>
                      </a:pPr>
                      <a:r>
                        <a:rPr i="1"/>
                        <a:t>T</a:t>
                      </a:r>
                      <a:r>
                        <a:rPr baseline="-5999" i="1">
                          <a:uFill>
                            <a:solidFill>
                              <a:srgbClr val="000000"/>
                            </a:solidFill>
                          </a:uFill>
                        </a:rPr>
                        <a:t> </a:t>
                      </a:r>
                      <a:r>
                        <a:t>(</a:t>
                      </a:r>
                      <a:r>
                        <a:rPr i="1"/>
                        <a:t>N </a:t>
                      </a:r>
                      <a:r>
                        <a:t>/ </a:t>
                      </a:r>
                      <a:r>
                        <a:rPr i="1"/>
                        <a:t>N</a:t>
                      </a:r>
                      <a:r>
                        <a:t>)  +  1  +  1  +  …  +  1</a:t>
                      </a:r>
                    </a:p>
                  </a:txBody>
                  <a:tcPr marL="50800" marR="50800" marT="50800" marB="50800" anchor="ctr" anchorCtr="0" horzOverflow="overflow">
                    <a:lnL w="12700">
                      <a:miter lim="400000"/>
                    </a:lnL>
                    <a:lnR w="12700">
                      <a:miter lim="400000"/>
                    </a:lnR>
                    <a:lnT w="12700">
                      <a:miter lim="400000"/>
                    </a:lnT>
                    <a:lnB w="12700">
                      <a:miter lim="400000"/>
                    </a:lnB>
                    <a:noFill/>
                  </a:tcPr>
                </a:tc>
                <a:tc>
                  <a:txBody>
                    <a:bodyPr/>
                    <a:lstStyle/>
                    <a:p>
                      <a:pPr marL="58702" marR="58702" defTabSz="1295400">
                        <a:lnSpc>
                          <a:spcPct val="130000"/>
                        </a:lnSpc>
                        <a:defRPr sz="1800">
                          <a:solidFill>
                            <a:srgbClr val="606060"/>
                          </a:solidFill>
                        </a:defRPr>
                      </a:pPr>
                      <a:r>
                        <a:t>[ stop applying, </a:t>
                      </a:r>
                      <a:r>
                        <a:rPr sz="2000">
                          <a:latin typeface="Times Roman"/>
                          <a:ea typeface="Times Roman"/>
                          <a:cs typeface="Times Roman"/>
                          <a:sym typeface="Times Roman"/>
                        </a:rPr>
                        <a:t>T(1) = 1</a:t>
                      </a:r>
                      <a:r>
                        <a:t> ]</a:t>
                      </a:r>
                    </a:p>
                  </a:txBody>
                  <a:tcPr marL="50800" marR="50800" marT="50800" marB="50800" anchor="ctr" anchorCtr="0" horzOverflow="overflow">
                    <a:lnL w="12700">
                      <a:miter lim="400000"/>
                    </a:lnL>
                    <a:lnR w="28575">
                      <a:miter lim="400000"/>
                    </a:lnR>
                    <a:lnT w="12700">
                      <a:miter lim="400000"/>
                    </a:lnT>
                    <a:lnB w="12700">
                      <a:miter lim="400000"/>
                    </a:lnB>
                    <a:noFill/>
                  </a:tcPr>
                </a:tc>
              </a:tr>
              <a:tr h="607483">
                <a:tc>
                  <a:txBody>
                    <a:bodyPr/>
                    <a:lstStyle/>
                    <a:p>
                      <a:pPr marL="58702" marR="58702" defTabSz="1295400">
                        <a:lnSpc>
                          <a:spcPct val="130000"/>
                        </a:lnSpc>
                        <a:defRPr sz="2000"/>
                      </a:pPr>
                    </a:p>
                  </a:txBody>
                  <a:tcPr marL="50800" marR="50800" marT="50800" marB="50800" anchor="ctr" anchorCtr="0" horzOverflow="overflow">
                    <a:lnL w="28575">
                      <a:miter lim="400000"/>
                    </a:lnL>
                    <a:lnR w="12700">
                      <a:miter lim="400000"/>
                    </a:lnR>
                    <a:lnT w="12700">
                      <a:miter lim="400000"/>
                    </a:lnT>
                    <a:lnB w="28575">
                      <a:miter lim="400000"/>
                    </a:lnB>
                    <a:noFill/>
                  </a:tcPr>
                </a:tc>
                <a:tc>
                  <a:txBody>
                    <a:bodyPr/>
                    <a:lstStyle/>
                    <a:p>
                      <a:pPr marL="58702" marR="58702" defTabSz="1295400">
                        <a:lnSpc>
                          <a:spcPct val="180000"/>
                        </a:lnSpc>
                        <a:defRPr sz="1800">
                          <a:uFillTx/>
                        </a:defRPr>
                      </a:pPr>
                      <a:r>
                        <a:rPr sz="2000">
                          <a:uFill>
                            <a:solidFill>
                              <a:srgbClr val="8D3124"/>
                            </a:solidFill>
                          </a:uFill>
                          <a:latin typeface="Times New Roman"/>
                          <a:ea typeface="Times New Roman"/>
                          <a:cs typeface="Times New Roman"/>
                          <a:sym typeface="Times New Roman"/>
                        </a:rPr>
                        <a:t>=</a:t>
                      </a:r>
                    </a:p>
                  </a:txBody>
                  <a:tcPr marL="50800" marR="50800" marT="50800" marB="50800" anchor="ctr" anchorCtr="0" horzOverflow="overflow">
                    <a:lnL w="12700">
                      <a:miter lim="400000"/>
                    </a:lnL>
                    <a:lnR w="12700">
                      <a:miter lim="400000"/>
                    </a:lnR>
                    <a:lnT w="12700">
                      <a:miter lim="400000"/>
                    </a:lnT>
                    <a:lnB w="28575">
                      <a:miter lim="400000"/>
                    </a:lnB>
                    <a:noFill/>
                  </a:tcPr>
                </a:tc>
                <a:tc>
                  <a:txBody>
                    <a:bodyPr/>
                    <a:lstStyle/>
                    <a:p>
                      <a:pPr marL="58702" marR="58702" defTabSz="1295400">
                        <a:lnSpc>
                          <a:spcPct val="180000"/>
                        </a:lnSpc>
                        <a:defRPr sz="2000">
                          <a:uFill>
                            <a:solidFill>
                              <a:srgbClr val="8D3124"/>
                            </a:solidFill>
                          </a:uFill>
                          <a:latin typeface="Times New Roman"/>
                          <a:ea typeface="Times New Roman"/>
                          <a:cs typeface="Times New Roman"/>
                          <a:sym typeface="Times New Roman"/>
                        </a:defRPr>
                      </a:pPr>
                      <a:r>
                        <a:t>1 +  lg </a:t>
                      </a:r>
                      <a:r>
                        <a:rPr i="1"/>
                        <a:t>N </a:t>
                      </a:r>
                    </a:p>
                  </a:txBody>
                  <a:tcPr marL="50800" marR="50800" marT="50800" marB="50800" anchor="ctr" anchorCtr="0" horzOverflow="overflow">
                    <a:lnL w="12700">
                      <a:miter lim="400000"/>
                    </a:lnL>
                    <a:lnR w="12700">
                      <a:miter lim="400000"/>
                    </a:lnR>
                    <a:lnT w="12700">
                      <a:miter lim="400000"/>
                    </a:lnT>
                    <a:lnB w="28575">
                      <a:miter lim="400000"/>
                    </a:lnB>
                    <a:noFill/>
                  </a:tcPr>
                </a:tc>
                <a:tc>
                  <a:txBody>
                    <a:bodyPr/>
                    <a:lstStyle/>
                    <a:p>
                      <a:pPr marL="58702" marR="58702" defTabSz="1295400">
                        <a:lnSpc>
                          <a:spcPct val="130000"/>
                        </a:lnSpc>
                        <a:defRPr sz="1800"/>
                      </a:pPr>
                    </a:p>
                  </a:txBody>
                  <a:tcPr marL="50800" marR="50800" marT="50800" marB="50800" anchor="ctr" anchorCtr="0" horzOverflow="overflow">
                    <a:lnL w="12700">
                      <a:miter lim="400000"/>
                    </a:lnL>
                    <a:lnR w="28575">
                      <a:miter lim="400000"/>
                    </a:lnR>
                    <a:lnT w="12700">
                      <a:miter lim="400000"/>
                    </a:lnT>
                    <a:lnB w="28575">
                      <a:miter lim="400000"/>
                    </a:lnB>
                    <a:noFill/>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328">
                                            <p:txEl>
                                              <p:pRg st="4" end="4"/>
                                            </p:txEl>
                                          </p:spTgt>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1" fill="hold">
                                  <p:stCondLst>
                                    <p:cond delay="0"/>
                                  </p:stCondLst>
                                  <p:iterate type="el" backwards="0">
                                    <p:tmAbs val="0"/>
                                  </p:iterate>
                                  <p:childTnLst>
                                    <p:set>
                                      <p:cBhvr>
                                        <p:cTn id="13" fill="hold"/>
                                        <p:tgtEl>
                                          <p:spTgt spid="328">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328">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2" fill="hold">
                                  <p:stCondLst>
                                    <p:cond delay="0"/>
                                  </p:stCondLst>
                                  <p:iterate type="el" backwards="0">
                                    <p:tmAbs val="0"/>
                                  </p:iterate>
                                  <p:childTnLst>
                                    <p:set>
                                      <p:cBhvr>
                                        <p:cTn id="21" fill="hold"/>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2" grpId="2"/>
      <p:bldP build="p" bldLvl="1" animBg="1" rev="0" advAuto="0" spid="328"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Common order-of-growth classifications"/>
          <p:cNvSpPr txBox="1"/>
          <p:nvPr>
            <p:ph type="title"/>
          </p:nvPr>
        </p:nvSpPr>
        <p:spPr>
          <a:prstGeom prst="rect">
            <a:avLst/>
          </a:prstGeom>
        </p:spPr>
        <p:txBody>
          <a:bodyPr/>
          <a:lstStyle/>
          <a:p>
            <a:pPr/>
            <a:r>
              <a:t>Common order-of-growth classifications</a:t>
            </a:r>
          </a:p>
        </p:txBody>
      </p:sp>
      <p:sp>
        <p:nvSpPr>
          <p:cNvPr id="337" name="Double-click to edit"/>
          <p:cNvSpPr txBox="1"/>
          <p:nvPr>
            <p:ph type="body" idx="1"/>
          </p:nvPr>
        </p:nvSpPr>
        <p:spPr>
          <a:prstGeom prst="rect">
            <a:avLst/>
          </a:prstGeom>
        </p:spPr>
        <p:txBody>
          <a:bodyPr/>
          <a:lstStyle/>
          <a:p>
            <a:pPr indent="127000"/>
          </a:p>
        </p:txBody>
      </p:sp>
      <p:sp>
        <p:nvSpPr>
          <p:cNvPr id="3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339" name="表格 1"/>
          <p:cNvGraphicFramePr/>
          <p:nvPr/>
        </p:nvGraphicFramePr>
        <p:xfrm>
          <a:off x="450005" y="1473200"/>
          <a:ext cx="12097595" cy="7782634"/>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307997"/>
                <a:gridCol w="1537883"/>
                <a:gridCol w="4462360"/>
                <a:gridCol w="1622222"/>
                <a:gridCol w="1578617"/>
                <a:gridCol w="1588513"/>
              </a:tblGrid>
              <a:tr h="833120">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order of growth</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name</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typical code framework</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description</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sz="1600">
                          <a:solidFill>
                            <a:srgbClr val="FFFFFF"/>
                          </a:solidFill>
                          <a:uFill>
                            <a:solidFill>
                              <a:srgbClr val="000000"/>
                            </a:solidFill>
                          </a:uFill>
                        </a:rPr>
                        <a:t>example</a:t>
                      </a:r>
                    </a:p>
                  </a:txBody>
                  <a:tcPr marL="50800" marR="50800" marT="50800" marB="50800" anchor="ctr" anchorCtr="0" horzOverflow="overflow"/>
                </a:tc>
                <a:tc>
                  <a:txBody>
                    <a:bodyPr/>
                    <a:lstStyle/>
                    <a:p>
                      <a:pPr marL="58702" marR="58702" defTabSz="1295400">
                        <a:lnSpc>
                          <a:spcPct val="130000"/>
                        </a:lnSpc>
                        <a:defRPr sz="1800">
                          <a:latin typeface="Times Roman"/>
                          <a:ea typeface="Times Roman"/>
                          <a:cs typeface="Times Roman"/>
                          <a:sym typeface="Times Roman"/>
                        </a:defRPr>
                      </a:pPr>
                      <a:r>
                        <a:t>  </a:t>
                      </a:r>
                      <a:r>
                        <a:rPr i="1"/>
                        <a:t>T</a:t>
                      </a:r>
                      <a:r>
                        <a:t>(2</a:t>
                      </a:r>
                      <a:r>
                        <a:rPr i="1"/>
                        <a:t>N</a:t>
                      </a:r>
                      <a:r>
                        <a:t>) / T(</a:t>
                      </a:r>
                      <a:r>
                        <a:rPr i="1"/>
                        <a:t>N</a:t>
                      </a:r>
                      <a:r>
                        <a:t>)</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1</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constant</a:t>
                      </a:r>
                    </a:p>
                  </a:txBody>
                  <a:tcPr marL="50800" marR="50800" marT="50800" marB="50800" anchor="ctr" anchorCtr="0" horzOverflow="overflow"/>
                </a:tc>
                <a:tc>
                  <a:txBody>
                    <a:bodyPr/>
                    <a:lstStyle/>
                    <a:p>
                      <a:pPr marL="133660" marR="133660" defTabSz="1295400">
                        <a:lnSpc>
                          <a:spcPct val="130000"/>
                        </a:lnSpc>
                        <a:defRPr sz="1600">
                          <a:latin typeface="Lucida Sans Typewriter Regular"/>
                          <a:ea typeface="Lucida Sans Typewriter Regular"/>
                          <a:cs typeface="Lucida Sans Typewriter Regular"/>
                          <a:sym typeface="Lucida Sans Typewriter Regular"/>
                        </a:defRPr>
                      </a:pPr>
                      <a:r>
                        <a:rPr>
                          <a:uFill>
                            <a:solidFill>
                              <a:srgbClr val="606060"/>
                            </a:solidFill>
                          </a:uFill>
                        </a:rPr>
                        <a:t>a = b + c;</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statement</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add two numbers</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1</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latin typeface="Times Roman"/>
                          <a:ea typeface="Times Roman"/>
                          <a:cs typeface="Times Roman"/>
                          <a:sym typeface="Times Roman"/>
                        </a:defRPr>
                      </a:pPr>
                      <a:r>
                        <a:t>log </a:t>
                      </a:r>
                      <a:r>
                        <a:rPr i="1"/>
                        <a:t>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logarithmic</a:t>
                      </a:r>
                    </a:p>
                  </a:txBody>
                  <a:tcPr marL="50800" marR="50800" marT="50800" marB="50800" anchor="ctr" anchorCtr="0" horzOverflow="overflow"/>
                </a:tc>
                <a:tc>
                  <a:txBody>
                    <a:bodyPr/>
                    <a:lstStyle/>
                    <a:p>
                      <a:pPr marL="133660" marR="133660" defTabSz="1295400">
                        <a:lnSpc>
                          <a:spcPct val="130000"/>
                        </a:lnSpc>
                        <a:defRPr sz="1600">
                          <a:latin typeface="Lucida Sans Typewriter Regular"/>
                          <a:ea typeface="Lucida Sans Typewriter Regular"/>
                          <a:cs typeface="Lucida Sans Typewriter Regular"/>
                          <a:sym typeface="Lucida Sans Typewriter Regular"/>
                        </a:defRPr>
                      </a:pPr>
                      <a:r>
                        <a:rPr>
                          <a:uFill>
                            <a:solidFill>
                              <a:srgbClr val="606060"/>
                            </a:solidFill>
                          </a:uFill>
                        </a:rPr>
                        <a:t>while (N &gt; 1)</a:t>
                      </a:r>
                      <a:br>
                        <a:rPr>
                          <a:uFill>
                            <a:solidFill>
                              <a:srgbClr val="606060"/>
                            </a:solidFill>
                          </a:uFill>
                        </a:rPr>
                      </a:br>
                      <a:r>
                        <a:rPr>
                          <a:uFill>
                            <a:solidFill>
                              <a:srgbClr val="606060"/>
                            </a:solidFill>
                          </a:uFill>
                        </a:rPr>
                        <a:t>{   N = N / 2;  ...</a:t>
                      </a:r>
                      <a:r>
                        <a:t>   }</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divide in half</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binary search</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        ~ 1 </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uFillTx/>
                        </a:defRPr>
                      </a:pPr>
                      <a:r>
                        <a:rPr i="1">
                          <a:uFill>
                            <a:solidFill>
                              <a:srgbClr val="000000"/>
                            </a:solidFill>
                          </a:uFill>
                          <a:latin typeface="Times Roman"/>
                          <a:ea typeface="Times Roman"/>
                          <a:cs typeface="Times Roman"/>
                          <a:sym typeface="Times Roman"/>
                        </a:rPr>
                        <a:t>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linear</a:t>
                      </a:r>
                    </a:p>
                  </a:txBody>
                  <a:tcPr marL="50800" marR="50800" marT="50800" marB="50800" anchor="ctr" anchorCtr="0" horzOverflow="overflow"/>
                </a:tc>
                <a:tc>
                  <a:txBody>
                    <a:bodyPr/>
                    <a:lstStyle/>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for (int i = 0; i &lt; N; i++)</a:t>
                      </a:r>
                      <a:endParaRPr>
                        <a:uFill>
                          <a:solidFill>
                            <a:srgbClr val="606060"/>
                          </a:solidFill>
                        </a:uFill>
                      </a:endParaRPr>
                    </a:p>
                    <a:p>
                      <a:pPr marL="133660" marR="133660" defTabSz="1295400">
                        <a:lnSpc>
                          <a:spcPct val="130000"/>
                        </a:lnSpc>
                        <a:buClr>
                          <a:srgbClr val="606060"/>
                        </a:buClr>
                        <a:buFont typeface="Lucida Sans Typewriter Regular"/>
                        <a:defRPr sz="1600">
                          <a:uFill>
                            <a:solidFill>
                              <a:srgbClr val="606060"/>
                            </a:solidFill>
                          </a:uFill>
                          <a:latin typeface="Lucida Sans Typewriter Regular"/>
                          <a:ea typeface="Lucida Sans Typewriter Regular"/>
                          <a:cs typeface="Lucida Sans Typewriter Regular"/>
                          <a:sym typeface="Lucida Sans Typewriter Regular"/>
                        </a:defRPr>
                      </a:pPr>
                      <a:r>
                        <a:t>{  ...       }</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loop</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find the maximum</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2</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latin typeface="Times Roman"/>
                          <a:ea typeface="Times Roman"/>
                          <a:cs typeface="Times Roman"/>
                          <a:sym typeface="Times Roman"/>
                        </a:defRPr>
                      </a:pPr>
                      <a:r>
                        <a:rPr i="1"/>
                        <a:t>N</a:t>
                      </a:r>
                      <a:r>
                        <a:t> log </a:t>
                      </a:r>
                      <a:r>
                        <a:rPr i="1"/>
                        <a:t>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linearithmic</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[see mergesort lecture]</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divide
and conquer</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mergesort</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        ~ 2</a:t>
                      </a:r>
                    </a:p>
                  </a:txBody>
                  <a:tcPr marL="50800" marR="50800" marT="50800" marB="50800" anchor="ctr" anchorCtr="0" horzOverflow="overflow">
                    <a:lnR w="28575">
                      <a:miter lim="400000"/>
                    </a:lnR>
                  </a:tcPr>
                </a:tc>
              </a:tr>
              <a:tr h="1079500">
                <a:tc>
                  <a:txBody>
                    <a:bodyPr/>
                    <a:lstStyle/>
                    <a:p>
                      <a:pPr marL="58702" marR="58702" defTabSz="1295400">
                        <a:lnSpc>
                          <a:spcPct val="130000"/>
                        </a:lnSpc>
                        <a:defRPr sz="1800">
                          <a:latin typeface="Times Roman"/>
                          <a:ea typeface="Times Roman"/>
                          <a:cs typeface="Times Roman"/>
                          <a:sym typeface="Times Roman"/>
                        </a:defRPr>
                      </a:pPr>
                      <a:r>
                        <a:rPr i="1"/>
                        <a:t>N </a:t>
                      </a:r>
                      <a:r>
                        <a:rPr baseline="31999"/>
                        <a:t>2</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quadratic</a:t>
                      </a:r>
                    </a:p>
                  </a:txBody>
                  <a:tcPr marL="50800" marR="50800" marT="50800" marB="50800" anchor="ctr" anchorCtr="0" horzOverflow="overflow"/>
                </a:tc>
                <a:tc>
                  <a:txBody>
                    <a:bodyPr/>
                    <a:lstStyle/>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for (int i = 0; i &lt; N; i++)</a:t>
                      </a:r>
                      <a:endParaRPr>
                        <a:uFill>
                          <a:solidFill>
                            <a:srgbClr val="606060"/>
                          </a:solidFill>
                        </a:uFill>
                      </a:endParaRPr>
                    </a:p>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   for (int j = 0; j &lt; N; j++)</a:t>
                      </a:r>
                      <a:endParaRPr>
                        <a:uFill>
                          <a:solidFill>
                            <a:srgbClr val="606060"/>
                          </a:solidFill>
                        </a:uFill>
                      </a:endParaRPr>
                    </a:p>
                    <a:p>
                      <a:pPr marL="133660" marR="133660" defTabSz="1295400">
                        <a:lnSpc>
                          <a:spcPct val="130000"/>
                        </a:lnSpc>
                        <a:buClr>
                          <a:srgbClr val="606060"/>
                        </a:buClr>
                        <a:buFont typeface="Lucida Sans Typewriter Regular"/>
                        <a:defRPr sz="1600">
                          <a:uFill>
                            <a:solidFill>
                              <a:srgbClr val="606060"/>
                            </a:solidFill>
                          </a:uFill>
                          <a:latin typeface="Lucida Sans Typewriter Regular"/>
                          <a:ea typeface="Lucida Sans Typewriter Regular"/>
                          <a:cs typeface="Lucida Sans Typewriter Regular"/>
                          <a:sym typeface="Lucida Sans Typewriter Regular"/>
                        </a:defRPr>
                      </a:pPr>
                      <a:r>
                        <a:t>   {  ...       }</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double loop</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check all pairs</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4</a:t>
                      </a:r>
                    </a:p>
                  </a:txBody>
                  <a:tcPr marL="50800" marR="50800" marT="50800" marB="50800" anchor="ctr" anchorCtr="0" horzOverflow="overflow">
                    <a:lnR w="28575">
                      <a:miter lim="400000"/>
                    </a:lnR>
                  </a:tcPr>
                </a:tc>
              </a:tr>
              <a:tr h="1298013">
                <a:tc>
                  <a:txBody>
                    <a:bodyPr/>
                    <a:lstStyle/>
                    <a:p>
                      <a:pPr marL="58702" marR="58702" defTabSz="1295400">
                        <a:lnSpc>
                          <a:spcPct val="130000"/>
                        </a:lnSpc>
                        <a:defRPr sz="1800">
                          <a:latin typeface="Times Roman"/>
                          <a:ea typeface="Times Roman"/>
                          <a:cs typeface="Times Roman"/>
                          <a:sym typeface="Times Roman"/>
                        </a:defRPr>
                      </a:pPr>
                      <a:r>
                        <a:rPr i="1"/>
                        <a:t>N </a:t>
                      </a:r>
                      <a:r>
                        <a:rPr baseline="31999"/>
                        <a:t>3</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cubic</a:t>
                      </a:r>
                    </a:p>
                  </a:txBody>
                  <a:tcPr marL="50800" marR="50800" marT="50800" marB="50800" anchor="ctr" anchorCtr="0" horzOverflow="overflow"/>
                </a:tc>
                <a:tc>
                  <a:txBody>
                    <a:bodyPr/>
                    <a:lstStyle/>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for (int i = 0; i &lt; N; i++)</a:t>
                      </a:r>
                      <a:endParaRPr>
                        <a:uFill>
                          <a:solidFill>
                            <a:srgbClr val="606060"/>
                          </a:solidFill>
                        </a:uFill>
                      </a:endParaRPr>
                    </a:p>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   for (int j = 0; j &lt; N; j++)</a:t>
                      </a:r>
                      <a:endParaRPr>
                        <a:uFill>
                          <a:solidFill>
                            <a:srgbClr val="606060"/>
                          </a:solidFill>
                        </a:uFill>
                      </a:endParaRPr>
                    </a:p>
                    <a:p>
                      <a:pPr marL="133660" marR="133660" defTabSz="1295400">
                        <a:lnSpc>
                          <a:spcPct val="130000"/>
                        </a:lnSpc>
                        <a:buClr>
                          <a:srgbClr val="606060"/>
                        </a:buClr>
                        <a:buFont typeface="Lucida Sans Typewriter Regular"/>
                        <a:defRPr sz="1600">
                          <a:latin typeface="Lucida Sans Typewriter Regular"/>
                          <a:ea typeface="Lucida Sans Typewriter Regular"/>
                          <a:cs typeface="Lucida Sans Typewriter Regular"/>
                          <a:sym typeface="Lucida Sans Typewriter Regular"/>
                        </a:defRPr>
                      </a:pPr>
                      <a:r>
                        <a:rPr>
                          <a:uFill>
                            <a:solidFill>
                              <a:srgbClr val="606060"/>
                            </a:solidFill>
                          </a:uFill>
                        </a:rPr>
                        <a:t>      for (int k = 0; k &lt; N; k++)</a:t>
                      </a:r>
                      <a:endParaRPr>
                        <a:uFill>
                          <a:solidFill>
                            <a:srgbClr val="606060"/>
                          </a:solidFill>
                        </a:uFill>
                      </a:endParaRPr>
                    </a:p>
                    <a:p>
                      <a:pPr marL="133660" marR="133660" defTabSz="1295400">
                        <a:lnSpc>
                          <a:spcPct val="130000"/>
                        </a:lnSpc>
                        <a:buClr>
                          <a:srgbClr val="606060"/>
                        </a:buClr>
                        <a:buFont typeface="Lucida Sans Typewriter Regular"/>
                        <a:defRPr sz="1600">
                          <a:uFill>
                            <a:solidFill>
                              <a:srgbClr val="606060"/>
                            </a:solidFill>
                          </a:uFill>
                          <a:latin typeface="Lucida Sans Typewriter Regular"/>
                          <a:ea typeface="Lucida Sans Typewriter Regular"/>
                          <a:cs typeface="Lucida Sans Typewriter Regular"/>
                          <a:sym typeface="Lucida Sans Typewriter Regular"/>
                        </a:defRPr>
                      </a:pPr>
                      <a:r>
                        <a:t>      {  ...       }</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triple loop</a:t>
                      </a:r>
                    </a:p>
                  </a:txBody>
                  <a:tcPr marL="50800" marR="50800" marT="50800" marB="50800" anchor="ctr" anchorCtr="0" horzOverflow="overflow"/>
                </a:tc>
                <a:tc>
                  <a:txBody>
                    <a:bodyPr/>
                    <a:lstStyle/>
                    <a:p>
                      <a:pPr marL="58702" marR="58702" defTabSz="1295400">
                        <a:lnSpc>
                          <a:spcPct val="150000"/>
                        </a:lnSpc>
                        <a:defRPr sz="1800">
                          <a:uFillTx/>
                        </a:defRPr>
                      </a:pPr>
                      <a:r>
                        <a:rPr sz="1600">
                          <a:uFill>
                            <a:solidFill>
                              <a:srgbClr val="000000"/>
                            </a:solidFill>
                          </a:uFill>
                        </a:rPr>
                        <a:t>check all triples</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latin typeface="Times Roman"/>
                          <a:ea typeface="Times Roman"/>
                          <a:cs typeface="Times Roman"/>
                          <a:sym typeface="Times Roman"/>
                        </a:rPr>
                        <a:t>8</a:t>
                      </a:r>
                    </a:p>
                  </a:txBody>
                  <a:tcPr marL="50800" marR="50800" marT="50800" marB="50800" anchor="ctr" anchorCtr="0" horzOverflow="overflow">
                    <a:lnR w="28575">
                      <a:miter lim="400000"/>
                    </a:lnR>
                  </a:tcPr>
                </a:tc>
              </a:tr>
              <a:tr h="914400">
                <a:tc>
                  <a:txBody>
                    <a:bodyPr/>
                    <a:lstStyle/>
                    <a:p>
                      <a:pPr marL="58702" marR="58702" defTabSz="1295400">
                        <a:lnSpc>
                          <a:spcPct val="130000"/>
                        </a:lnSpc>
                        <a:defRPr sz="1800">
                          <a:latin typeface="Times Roman"/>
                          <a:ea typeface="Times Roman"/>
                          <a:cs typeface="Times Roman"/>
                          <a:sym typeface="Times Roman"/>
                        </a:defRPr>
                      </a:pPr>
                      <a:r>
                        <a:t>2</a:t>
                      </a:r>
                      <a:r>
                        <a:rPr baseline="31999" i="1"/>
                        <a:t>N</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b="1" sz="1600">
                          <a:uFill>
                            <a:solidFill>
                              <a:srgbClr val="000000"/>
                            </a:solidFill>
                          </a:uFill>
                          <a:latin typeface="Lucida Grande"/>
                          <a:ea typeface="Lucida Grande"/>
                          <a:cs typeface="Lucida Grande"/>
                          <a:sym typeface="Lucida Grande"/>
                        </a:rPr>
                        <a:t>exponential</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sz="1600">
                          <a:uFill>
                            <a:solidFill>
                              <a:srgbClr val="000000"/>
                            </a:solidFill>
                          </a:uFill>
                        </a:rPr>
                        <a:t>[see combinatorial search lecture]</a:t>
                      </a:r>
                    </a:p>
                  </a:txBody>
                  <a:tcPr marL="50800" marR="50800" marT="50800" marB="50800" anchor="ctr" anchorCtr="0" horzOverflow="overflow">
                    <a:lnB w="28575">
                      <a:miter lim="400000"/>
                    </a:lnB>
                  </a:tcPr>
                </a:tc>
                <a:tc>
                  <a:txBody>
                    <a:bodyPr/>
                    <a:lstStyle/>
                    <a:p>
                      <a:pPr marL="58702" marR="58702" defTabSz="1295400">
                        <a:lnSpc>
                          <a:spcPct val="150000"/>
                        </a:lnSpc>
                        <a:defRPr sz="1800">
                          <a:uFillTx/>
                        </a:defRPr>
                      </a:pPr>
                      <a:r>
                        <a:rPr sz="1600">
                          <a:uFill>
                            <a:solidFill>
                              <a:srgbClr val="000000"/>
                            </a:solidFill>
                          </a:uFill>
                        </a:rPr>
                        <a:t>exhaustive
search</a:t>
                      </a:r>
                    </a:p>
                  </a:txBody>
                  <a:tcPr marL="50800" marR="50800" marT="50800" marB="50800" anchor="ctr" anchorCtr="0" horzOverflow="overflow">
                    <a:lnB w="28575">
                      <a:miter lim="400000"/>
                    </a:lnB>
                  </a:tcPr>
                </a:tc>
                <a:tc>
                  <a:txBody>
                    <a:bodyPr/>
                    <a:lstStyle/>
                    <a:p>
                      <a:pPr marL="58702" marR="58702" defTabSz="1295400">
                        <a:lnSpc>
                          <a:spcPct val="150000"/>
                        </a:lnSpc>
                        <a:defRPr sz="1800">
                          <a:uFillTx/>
                        </a:defRPr>
                      </a:pPr>
                      <a:r>
                        <a:rPr sz="1600">
                          <a:uFill>
                            <a:solidFill>
                              <a:srgbClr val="000000"/>
                            </a:solidFill>
                          </a:uFill>
                        </a:rPr>
                        <a:t>check all subsets</a:t>
                      </a:r>
                    </a:p>
                  </a:txBody>
                  <a:tcPr marL="50800" marR="50800" marT="50800" marB="50800" anchor="ctr" anchorCtr="0" horzOverflow="overflow">
                    <a:lnB w="28575">
                      <a:miter lim="400000"/>
                    </a:lnB>
                  </a:tcPr>
                </a:tc>
                <a:tc>
                  <a:txBody>
                    <a:bodyPr/>
                    <a:lstStyle/>
                    <a:p>
                      <a:pPr marL="58702" marR="58702" defTabSz="1295400">
                        <a:lnSpc>
                          <a:spcPct val="130000"/>
                        </a:lnSpc>
                        <a:defRPr sz="1800">
                          <a:latin typeface="Times Roman"/>
                          <a:ea typeface="Times Roman"/>
                          <a:cs typeface="Times Roman"/>
                          <a:sym typeface="Times Roman"/>
                        </a:defRPr>
                      </a:pPr>
                      <a:r>
                        <a:rPr i="1"/>
                        <a:t>T</a:t>
                      </a:r>
                      <a:r>
                        <a:t>(</a:t>
                      </a:r>
                      <a:r>
                        <a:rPr i="1"/>
                        <a:t>N</a:t>
                      </a:r>
                      <a:r>
                        <a:t>)</a:t>
                      </a:r>
                    </a:p>
                  </a:txBody>
                  <a:tcPr marL="50800" marR="50800" marT="50800" marB="50800" anchor="ctr" anchorCtr="0" horzOverflow="overflow">
                    <a:lnR w="28575">
                      <a:miter lim="400000"/>
                    </a:lnR>
                    <a:lnB w="28575">
                      <a:miter lim="400000"/>
                    </a:lnB>
                  </a:tcPr>
                </a:tc>
              </a:tr>
            </a:tbl>
          </a:graphicData>
        </a:graphic>
      </p:graphicFrame>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Practical implications of order-of-growth"/>
          <p:cNvSpPr txBox="1"/>
          <p:nvPr>
            <p:ph type="title"/>
          </p:nvPr>
        </p:nvSpPr>
        <p:spPr>
          <a:prstGeom prst="rect">
            <a:avLst/>
          </a:prstGeom>
        </p:spPr>
        <p:txBody>
          <a:bodyPr/>
          <a:lstStyle/>
          <a:p>
            <a:pPr/>
            <a:r>
              <a:t>Practical implications of order-of-growth</a:t>
            </a:r>
          </a:p>
        </p:txBody>
      </p:sp>
      <p:sp>
        <p:nvSpPr>
          <p:cNvPr id="344" name="N size scale ? N的規模。"/>
          <p:cNvSpPr txBox="1"/>
          <p:nvPr>
            <p:ph type="body" idx="1"/>
          </p:nvPr>
        </p:nvSpPr>
        <p:spPr>
          <a:xfrm>
            <a:off x="812800" y="1270000"/>
            <a:ext cx="11379200" cy="8678494"/>
          </a:xfrm>
          <a:prstGeom prst="rect">
            <a:avLst/>
          </a:prstGeom>
        </p:spPr>
        <p:txBody>
          <a:bodyPr/>
          <a:lstStyle/>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r>
              <a:rPr>
                <a:solidFill>
                  <a:srgbClr val="005493"/>
                </a:solidFill>
              </a:rPr>
              <a:t>N size scale ? N的規模。</a:t>
            </a:r>
          </a:p>
        </p:txBody>
      </p:sp>
      <p:sp>
        <p:nvSpPr>
          <p:cNvPr id="3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346" name="表格 1"/>
          <p:cNvGraphicFramePr/>
          <p:nvPr/>
        </p:nvGraphicFramePr>
        <p:xfrm>
          <a:off x="1193800" y="1428403"/>
          <a:ext cx="10617200" cy="6972301"/>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1779500"/>
                <a:gridCol w="2209424"/>
                <a:gridCol w="2209424"/>
                <a:gridCol w="2209424"/>
                <a:gridCol w="2209424"/>
              </a:tblGrid>
              <a:tr h="774700">
                <a:tc rowSpan="2">
                  <a:txBody>
                    <a:bodyPr/>
                    <a:lstStyle/>
                    <a:p>
                      <a:pPr marL="58702" marR="58702" defTabSz="1295400">
                        <a:lnSpc>
                          <a:spcPct val="140000"/>
                        </a:lnSpc>
                        <a:defRPr sz="1800">
                          <a:uFillTx/>
                        </a:defRPr>
                      </a:pPr>
                      <a:r>
                        <a:rPr>
                          <a:solidFill>
                            <a:srgbClr val="FFFFFF"/>
                          </a:solidFill>
                          <a:uFill>
                            <a:solidFill>
                              <a:srgbClr val="000000"/>
                            </a:solidFill>
                          </a:uFill>
                        </a:rPr>
                        <a:t>growth
rate</a:t>
                      </a:r>
                    </a:p>
                  </a:txBody>
                  <a:tcPr marL="50800" marR="50800" marT="50800" marB="50800" anchor="ctr" anchorCtr="0" horzOverflow="overflow">
                    <a:lnL w="28575">
                      <a:miter lim="400000"/>
                    </a:lnL>
                    <a:lnR w="12700">
                      <a:solidFill>
                        <a:srgbClr val="D6D6D6"/>
                      </a:solidFill>
                      <a:miter lim="400000"/>
                    </a:lnR>
                    <a:lnT w="28575">
                      <a:miter lim="400000"/>
                    </a:lnT>
                    <a:lnB w="12700">
                      <a:solidFill>
                        <a:srgbClr val="D6D6D6"/>
                      </a:solidFill>
                      <a:miter lim="400000"/>
                    </a:lnB>
                    <a:solidFill>
                      <a:srgbClr val="606060"/>
                    </a:solidFill>
                  </a:tcPr>
                </a:tc>
                <a:tc gridSpan="4">
                  <a:txBody>
                    <a:bodyPr/>
                    <a:lstStyle/>
                    <a:p>
                      <a:pPr marL="58702" marR="58702" defTabSz="1295400">
                        <a:lnSpc>
                          <a:spcPct val="140000"/>
                        </a:lnSpc>
                        <a:defRPr sz="1800">
                          <a:uFillTx/>
                        </a:defRPr>
                      </a:pPr>
                      <a:r>
                        <a:rPr>
                          <a:solidFill>
                            <a:srgbClr val="FFFFFF"/>
                          </a:solidFill>
                          <a:uFill>
                            <a:solidFill>
                              <a:srgbClr val="000000"/>
                            </a:solidFill>
                          </a:uFill>
                        </a:rPr>
                        <a:t>problem size solvable in minutes</a:t>
                      </a:r>
                    </a:p>
                  </a:txBody>
                  <a:tcPr marL="50800" marR="50800" marT="50800" marB="50800" anchor="ctr" anchorCtr="0" horzOverflow="overflow">
                    <a:lnL w="12700">
                      <a:solidFill>
                        <a:srgbClr val="D6D6D6"/>
                      </a:solidFill>
                      <a:miter lim="400000"/>
                    </a:lnL>
                    <a:lnR w="28575">
                      <a:miter lim="400000"/>
                    </a:lnR>
                    <a:lnT w="28575">
                      <a:miter lim="400000"/>
                    </a:lnT>
                    <a:lnB w="12700">
                      <a:solidFill>
                        <a:srgbClr val="D6D6D6"/>
                      </a:solidFill>
                      <a:miter lim="400000"/>
                    </a:lnB>
                    <a:solidFill>
                      <a:srgbClr val="606060"/>
                    </a:solidFill>
                  </a:tcPr>
                </a:tc>
                <a:tc hMerge="1">
                  <a:tcPr/>
                </a:tc>
                <a:tc hMerge="1">
                  <a:tcPr/>
                </a:tc>
                <a:tc hMerge="1">
                  <a:tcPr/>
                </a:tc>
              </a:tr>
              <a:tr h="774700">
                <a:tc vMerge="1">
                  <a:tcPr/>
                </a:tc>
                <a:tc>
                  <a:txBody>
                    <a:bodyPr/>
                    <a:lstStyle/>
                    <a:p>
                      <a:pPr marL="58702" marR="58702" defTabSz="1295400">
                        <a:lnSpc>
                          <a:spcPct val="140000"/>
                        </a:lnSpc>
                        <a:defRPr sz="1800">
                          <a:uFillTx/>
                        </a:defRPr>
                      </a:pPr>
                      <a:r>
                        <a:rPr>
                          <a:solidFill>
                            <a:srgbClr val="FFFFFF"/>
                          </a:solidFill>
                          <a:uFill>
                            <a:solidFill>
                              <a:srgbClr val="000000"/>
                            </a:solidFill>
                          </a:uFill>
                        </a:rPr>
                        <a:t>1970s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ct val="140000"/>
                        </a:lnSpc>
                        <a:defRPr sz="1800">
                          <a:uFillTx/>
                        </a:defRPr>
                      </a:pPr>
                      <a:r>
                        <a:rPr>
                          <a:solidFill>
                            <a:srgbClr val="FFFFFF"/>
                          </a:solidFill>
                          <a:uFill>
                            <a:solidFill>
                              <a:srgbClr val="000000"/>
                            </a:solidFill>
                          </a:uFill>
                        </a:rPr>
                        <a:t>1980s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ct val="140000"/>
                        </a:lnSpc>
                        <a:defRPr sz="1800">
                          <a:uFillTx/>
                        </a:defRPr>
                      </a:pPr>
                      <a:r>
                        <a:rPr>
                          <a:solidFill>
                            <a:srgbClr val="FFFFFF"/>
                          </a:solidFill>
                          <a:uFill>
                            <a:solidFill>
                              <a:srgbClr val="000000"/>
                            </a:solidFill>
                          </a:uFill>
                        </a:rPr>
                        <a:t>1990s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ct val="140000"/>
                        </a:lnSpc>
                        <a:defRPr sz="1800">
                          <a:uFillTx/>
                        </a:defRPr>
                      </a:pPr>
                      <a:r>
                        <a:rPr>
                          <a:solidFill>
                            <a:srgbClr val="FFFFFF"/>
                          </a:solidFill>
                          <a:uFill>
                            <a:solidFill>
                              <a:srgbClr val="000000"/>
                            </a:solidFill>
                          </a:uFill>
                        </a:rPr>
                        <a:t>2000s</a:t>
                      </a:r>
                    </a:p>
                  </a:txBody>
                  <a:tcPr marL="50800" marR="50800" marT="50800" marB="50800" anchor="ctr" anchorCtr="0" horzOverflow="overflow">
                    <a:lnL w="12700">
                      <a:solidFill>
                        <a:srgbClr val="D6D6D6"/>
                      </a:solidFill>
                      <a:miter lim="400000"/>
                    </a:lnL>
                    <a:lnR w="28575">
                      <a:miter lim="400000"/>
                    </a:lnR>
                    <a:lnT w="12700">
                      <a:solidFill>
                        <a:srgbClr val="D6D6D6"/>
                      </a:solidFill>
                      <a:miter lim="400000"/>
                    </a:lnT>
                    <a:lnB w="12700">
                      <a:solidFill>
                        <a:srgbClr val="D6D6D6"/>
                      </a:solidFill>
                      <a:miter lim="400000"/>
                    </a:lnB>
                    <a:solidFill>
                      <a:srgbClr val="606060"/>
                    </a:solidFill>
                  </a:tcPr>
                </a:tc>
              </a:tr>
              <a:tr h="774700">
                <a:tc>
                  <a:txBody>
                    <a:bodyPr/>
                    <a:lstStyle/>
                    <a:p>
                      <a:pPr marL="58702" marR="58702" defTabSz="1295400">
                        <a:lnSpc>
                          <a:spcPct val="140000"/>
                        </a:lnSpc>
                        <a:defRPr sz="1800">
                          <a:uFillTx/>
                        </a:defRPr>
                      </a:pPr>
                      <a:r>
                        <a:rPr>
                          <a:uFill>
                            <a:solidFill>
                              <a:srgbClr val="000000"/>
                            </a:solidFill>
                          </a:uFill>
                        </a:rPr>
                        <a:t>1</a:t>
                      </a:r>
                    </a:p>
                  </a:txBody>
                  <a:tcPr marL="50800" marR="50800" marT="50800" marB="50800" anchor="ctr" anchorCtr="0" horzOverflow="overflow">
                    <a:lnL w="28575">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28575">
                      <a:miter lim="400000"/>
                    </a:lnR>
                    <a:lnT w="12700">
                      <a:solidFill>
                        <a:srgbClr val="D6D6D6"/>
                      </a:solidFill>
                      <a:miter lim="400000"/>
                    </a:lnT>
                    <a:lnB w="12700">
                      <a:solidFill>
                        <a:srgbClr val="D6D6D6"/>
                      </a:solidFill>
                      <a:miter lim="400000"/>
                    </a:lnB>
                  </a:tcPr>
                </a:tc>
              </a:tr>
              <a:tr h="774700">
                <a:tc>
                  <a:txBody>
                    <a:bodyPr/>
                    <a:lstStyle/>
                    <a:p>
                      <a:pPr marL="58702" marR="58702" defTabSz="1295400">
                        <a:lnSpc>
                          <a:spcPct val="140000"/>
                        </a:lnSpc>
                        <a:defRPr sz="1800">
                          <a:uFillTx/>
                        </a:defRPr>
                      </a:pPr>
                      <a:r>
                        <a:rPr>
                          <a:uFill>
                            <a:solidFill>
                              <a:srgbClr val="000000"/>
                            </a:solidFill>
                          </a:uFill>
                        </a:rPr>
                        <a:t>log N</a:t>
                      </a:r>
                    </a:p>
                  </a:txBody>
                  <a:tcPr marL="50800" marR="50800" marT="50800" marB="50800" anchor="ctr" anchorCtr="0" horzOverflow="overflow">
                    <a:lnL w="28575">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28575">
                      <a:miter lim="400000"/>
                    </a:lnR>
                    <a:lnT w="12700">
                      <a:solidFill>
                        <a:srgbClr val="D6D6D6"/>
                      </a:solidFill>
                      <a:miter lim="400000"/>
                    </a:lnT>
                    <a:lnB w="12700">
                      <a:solidFill>
                        <a:srgbClr val="D6D6D6"/>
                      </a:solidFill>
                      <a:miter lim="400000"/>
                    </a:lnB>
                  </a:tcPr>
                </a:tc>
              </a:tr>
              <a:tr h="774700">
                <a:tc>
                  <a:txBody>
                    <a:bodyPr/>
                    <a:lstStyle/>
                    <a:p>
                      <a:pPr marL="58702" marR="58702" defTabSz="1295400">
                        <a:lnSpc>
                          <a:spcPct val="140000"/>
                        </a:lnSpc>
                        <a:defRPr sz="1800">
                          <a:uFillTx/>
                        </a:defRPr>
                      </a:pPr>
                      <a:r>
                        <a:rPr>
                          <a:uFill>
                            <a:solidFill>
                              <a:srgbClr val="000000"/>
                            </a:solidFill>
                          </a:uFill>
                        </a:rPr>
                        <a:t>N</a:t>
                      </a:r>
                    </a:p>
                  </a:txBody>
                  <a:tcPr marL="50800" marR="50800" marT="50800" marB="50800" anchor="ctr" anchorCtr="0" horzOverflow="overflow">
                    <a:lnL w="28575">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tens of
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hundreds of
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8D3124"/>
                          </a:solidFill>
                          <a:uFill>
                            <a:solidFill>
                              <a:srgbClr val="000000"/>
                            </a:solidFill>
                          </a:uFill>
                        </a:rPr>
                        <a:t>billions</a:t>
                      </a:r>
                    </a:p>
                  </a:txBody>
                  <a:tcPr marL="50800" marR="50800" marT="50800" marB="50800" anchor="ctr" anchorCtr="0" horzOverflow="overflow">
                    <a:lnL w="12700">
                      <a:solidFill>
                        <a:srgbClr val="D6D6D6"/>
                      </a:solidFill>
                      <a:miter lim="400000"/>
                    </a:lnL>
                    <a:lnR w="28575">
                      <a:miter lim="400000"/>
                    </a:lnR>
                    <a:lnT w="12700">
                      <a:solidFill>
                        <a:srgbClr val="D6D6D6"/>
                      </a:solidFill>
                      <a:miter lim="400000"/>
                    </a:lnT>
                    <a:lnB w="12700">
                      <a:solidFill>
                        <a:srgbClr val="D6D6D6"/>
                      </a:solidFill>
                      <a:miter lim="400000"/>
                    </a:lnB>
                  </a:tcPr>
                </a:tc>
              </a:tr>
              <a:tr h="774700">
                <a:tc>
                  <a:txBody>
                    <a:bodyPr/>
                    <a:lstStyle/>
                    <a:p>
                      <a:pPr marL="58702" marR="58702" defTabSz="1295400">
                        <a:lnSpc>
                          <a:spcPct val="140000"/>
                        </a:lnSpc>
                        <a:defRPr sz="1800">
                          <a:uFillTx/>
                        </a:defRPr>
                      </a:pPr>
                      <a:r>
                        <a:rPr>
                          <a:uFill>
                            <a:solidFill>
                              <a:srgbClr val="000000"/>
                            </a:solidFill>
                          </a:uFill>
                        </a:rPr>
                        <a:t>N log N</a:t>
                      </a:r>
                    </a:p>
                  </a:txBody>
                  <a:tcPr marL="50800" marR="50800" marT="50800" marB="50800" anchor="ctr" anchorCtr="0" horzOverflow="overflow">
                    <a:lnL w="28575">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hundreds of
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8D3124"/>
                          </a:solidFill>
                          <a:uFill>
                            <a:solidFill>
                              <a:srgbClr val="000000"/>
                            </a:solidFill>
                          </a:uFill>
                        </a:rPr>
                        <a:t>hundreds of
millions</a:t>
                      </a:r>
                    </a:p>
                  </a:txBody>
                  <a:tcPr marL="50800" marR="50800" marT="50800" marB="50800" anchor="ctr" anchorCtr="0" horzOverflow="overflow">
                    <a:lnL w="12700">
                      <a:solidFill>
                        <a:srgbClr val="D6D6D6"/>
                      </a:solidFill>
                      <a:miter lim="400000"/>
                    </a:lnL>
                    <a:lnR w="28575">
                      <a:miter lim="400000"/>
                    </a:lnR>
                    <a:lnT w="12700">
                      <a:solidFill>
                        <a:srgbClr val="D6D6D6"/>
                      </a:solidFill>
                      <a:miter lim="400000"/>
                    </a:lnT>
                    <a:lnB w="12700">
                      <a:solidFill>
                        <a:srgbClr val="D6D6D6"/>
                      </a:solidFill>
                      <a:miter lim="400000"/>
                    </a:lnB>
                  </a:tcPr>
                </a:tc>
              </a:tr>
              <a:tr h="774700">
                <a:tc>
                  <a:txBody>
                    <a:bodyPr/>
                    <a:lstStyle/>
                    <a:p>
                      <a:pPr marL="58702" marR="58702" defTabSz="1295400">
                        <a:lnSpc>
                          <a:spcPct val="140000"/>
                        </a:lnSpc>
                        <a:defRPr sz="1800"/>
                      </a:pPr>
                      <a:r>
                        <a:t>N</a:t>
                      </a:r>
                      <a:r>
                        <a:rPr baseline="31999"/>
                        <a:t>2</a:t>
                      </a:r>
                    </a:p>
                  </a:txBody>
                  <a:tcPr marL="50800" marR="50800" marT="50800" marB="50800" anchor="ctr" anchorCtr="0" horzOverflow="overflow">
                    <a:lnL w="28575">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hundreds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thousand</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8D3124"/>
                          </a:solidFill>
                          <a:uFill>
                            <a:solidFill>
                              <a:srgbClr val="000000"/>
                            </a:solidFill>
                          </a:uFill>
                        </a:rPr>
                        <a:t>tens of
thousands</a:t>
                      </a:r>
                    </a:p>
                  </a:txBody>
                  <a:tcPr marL="50800" marR="50800" marT="50800" marB="50800" anchor="ctr" anchorCtr="0" horzOverflow="overflow">
                    <a:lnL w="12700">
                      <a:solidFill>
                        <a:srgbClr val="D6D6D6"/>
                      </a:solidFill>
                      <a:miter lim="400000"/>
                    </a:lnL>
                    <a:lnR w="28575">
                      <a:miter lim="400000"/>
                    </a:lnR>
                    <a:lnT w="12700">
                      <a:solidFill>
                        <a:srgbClr val="D6D6D6"/>
                      </a:solidFill>
                      <a:miter lim="400000"/>
                    </a:lnT>
                    <a:lnB w="12700">
                      <a:solidFill>
                        <a:srgbClr val="D6D6D6"/>
                      </a:solidFill>
                      <a:miter lim="400000"/>
                    </a:lnB>
                  </a:tcPr>
                </a:tc>
              </a:tr>
              <a:tr h="774700">
                <a:tc>
                  <a:txBody>
                    <a:bodyPr/>
                    <a:lstStyle/>
                    <a:p>
                      <a:pPr marL="58702" marR="58702" defTabSz="1295400">
                        <a:lnSpc>
                          <a:spcPct val="140000"/>
                        </a:lnSpc>
                        <a:defRPr sz="1800"/>
                      </a:pPr>
                      <a:r>
                        <a:t>N</a:t>
                      </a:r>
                      <a:r>
                        <a:rPr baseline="31999"/>
                        <a:t>3</a:t>
                      </a:r>
                    </a:p>
                  </a:txBody>
                  <a:tcPr marL="50800" marR="50800" marT="50800" marB="50800" anchor="ctr" anchorCtr="0" horzOverflow="overflow">
                    <a:lnL w="28575">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hundred</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hundreds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uFill>
                            <a:solidFill>
                              <a:srgbClr val="000000"/>
                            </a:solidFill>
                          </a:uFill>
                        </a:rPr>
                        <a:t>thousand </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40000"/>
                        </a:lnSpc>
                        <a:defRPr sz="1800">
                          <a:uFillTx/>
                        </a:defRPr>
                      </a:pPr>
                      <a:r>
                        <a:rPr>
                          <a:solidFill>
                            <a:srgbClr val="8D3124"/>
                          </a:solidFill>
                          <a:uFill>
                            <a:solidFill>
                              <a:srgbClr val="000000"/>
                            </a:solidFill>
                          </a:uFill>
                        </a:rPr>
                        <a:t>thousands</a:t>
                      </a:r>
                    </a:p>
                  </a:txBody>
                  <a:tcPr marL="50800" marR="50800" marT="50800" marB="50800" anchor="ctr" anchorCtr="0" horzOverflow="overflow">
                    <a:lnL w="12700">
                      <a:solidFill>
                        <a:srgbClr val="D6D6D6"/>
                      </a:solidFill>
                      <a:miter lim="400000"/>
                    </a:lnL>
                    <a:lnR w="28575">
                      <a:miter lim="400000"/>
                    </a:lnR>
                    <a:lnT w="12700">
                      <a:solidFill>
                        <a:srgbClr val="D6D6D6"/>
                      </a:solidFill>
                      <a:miter lim="400000"/>
                    </a:lnT>
                    <a:lnB w="12700">
                      <a:solidFill>
                        <a:srgbClr val="D6D6D6"/>
                      </a:solidFill>
                      <a:miter lim="400000"/>
                    </a:lnB>
                  </a:tcPr>
                </a:tc>
              </a:tr>
              <a:tr h="774700">
                <a:tc>
                  <a:txBody>
                    <a:bodyPr/>
                    <a:lstStyle/>
                    <a:p>
                      <a:pPr marL="58702" marR="58702" defTabSz="1295400">
                        <a:lnSpc>
                          <a:spcPct val="140000"/>
                        </a:lnSpc>
                        <a:defRPr sz="1800"/>
                      </a:pPr>
                      <a:r>
                        <a:t>2</a:t>
                      </a:r>
                      <a:r>
                        <a:rPr baseline="31999"/>
                        <a:t>N</a:t>
                      </a:r>
                    </a:p>
                  </a:txBody>
                  <a:tcPr marL="50800" marR="50800" marT="50800" marB="50800" anchor="ctr" anchorCtr="0" horzOverflow="overflow">
                    <a:lnL w="28575">
                      <a:miter lim="400000"/>
                    </a:lnL>
                    <a:lnR w="12700">
                      <a:solidFill>
                        <a:srgbClr val="D6D6D6"/>
                      </a:solidFill>
                      <a:miter lim="400000"/>
                    </a:lnR>
                    <a:lnT w="12700">
                      <a:solidFill>
                        <a:srgbClr val="D6D6D6"/>
                      </a:solidFill>
                      <a:miter lim="400000"/>
                    </a:lnT>
                    <a:lnB w="28575">
                      <a:miter lim="400000"/>
                    </a:lnB>
                  </a:tcPr>
                </a:tc>
                <a:tc>
                  <a:txBody>
                    <a:bodyPr/>
                    <a:lstStyle/>
                    <a:p>
                      <a:pPr marL="58702" marR="58702" defTabSz="1295400">
                        <a:lnSpc>
                          <a:spcPct val="140000"/>
                        </a:lnSpc>
                        <a:defRPr sz="1800">
                          <a:uFillTx/>
                        </a:defRPr>
                      </a:pPr>
                      <a:r>
                        <a:rPr>
                          <a:uFill>
                            <a:solidFill>
                              <a:srgbClr val="000000"/>
                            </a:solidFill>
                          </a:uFill>
                        </a:rPr>
                        <a:t>20</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28575">
                      <a:miter lim="400000"/>
                    </a:lnB>
                  </a:tcPr>
                </a:tc>
                <a:tc>
                  <a:txBody>
                    <a:bodyPr/>
                    <a:lstStyle/>
                    <a:p>
                      <a:pPr marL="58702" marR="58702" defTabSz="1295400">
                        <a:lnSpc>
                          <a:spcPct val="140000"/>
                        </a:lnSpc>
                        <a:defRPr sz="1800">
                          <a:uFillTx/>
                        </a:defRPr>
                      </a:pPr>
                      <a:r>
                        <a:rPr>
                          <a:uFill>
                            <a:solidFill>
                              <a:srgbClr val="000000"/>
                            </a:solidFill>
                          </a:uFill>
                        </a:rPr>
                        <a:t>20s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28575">
                      <a:miter lim="400000"/>
                    </a:lnB>
                  </a:tcPr>
                </a:tc>
                <a:tc>
                  <a:txBody>
                    <a:bodyPr/>
                    <a:lstStyle/>
                    <a:p>
                      <a:pPr marL="58702" marR="58702" defTabSz="1295400">
                        <a:lnSpc>
                          <a:spcPct val="140000"/>
                        </a:lnSpc>
                        <a:defRPr sz="1800">
                          <a:uFillTx/>
                        </a:defRPr>
                      </a:pPr>
                      <a:r>
                        <a:rPr>
                          <a:uFill>
                            <a:solidFill>
                              <a:srgbClr val="000000"/>
                            </a:solidFill>
                          </a:uFill>
                        </a:rPr>
                        <a:t>20s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28575">
                      <a:miter lim="400000"/>
                    </a:lnB>
                  </a:tcPr>
                </a:tc>
                <a:tc>
                  <a:txBody>
                    <a:bodyPr/>
                    <a:lstStyle/>
                    <a:p>
                      <a:pPr marL="58702" marR="58702" defTabSz="1295400">
                        <a:lnSpc>
                          <a:spcPct val="140000"/>
                        </a:lnSpc>
                        <a:defRPr sz="1800">
                          <a:uFillTx/>
                        </a:defRPr>
                      </a:pPr>
                      <a:r>
                        <a:rPr>
                          <a:solidFill>
                            <a:srgbClr val="8D3124"/>
                          </a:solidFill>
                          <a:uFill>
                            <a:solidFill>
                              <a:srgbClr val="000000"/>
                            </a:solidFill>
                          </a:uFill>
                        </a:rPr>
                        <a:t>30</a:t>
                      </a:r>
                    </a:p>
                  </a:txBody>
                  <a:tcPr marL="50800" marR="50800" marT="50800" marB="50800" anchor="ctr" anchorCtr="0" horzOverflow="overflow">
                    <a:lnL w="12700">
                      <a:solidFill>
                        <a:srgbClr val="D6D6D6"/>
                      </a:solidFill>
                      <a:miter lim="400000"/>
                    </a:lnL>
                    <a:lnR w="28575">
                      <a:miter lim="400000"/>
                    </a:lnR>
                    <a:lnT w="12700">
                      <a:solidFill>
                        <a:srgbClr val="D6D6D6"/>
                      </a:solidFill>
                      <a:miter lim="400000"/>
                    </a:lnT>
                    <a:lnB w="28575">
                      <a:miter lim="400000"/>
                    </a:lnB>
                  </a:tcPr>
                </a:tc>
              </a:tr>
            </a:tbl>
          </a:graphicData>
        </a:graphic>
      </p:graphicFrame>
      <p:sp>
        <p:nvSpPr>
          <p:cNvPr id="347" name="Rectangle"/>
          <p:cNvSpPr/>
          <p:nvPr/>
        </p:nvSpPr>
        <p:spPr>
          <a:xfrm>
            <a:off x="5197521" y="2981317"/>
            <a:ext cx="6655501" cy="5508165"/>
          </a:xfrm>
          <a:prstGeom prst="rect">
            <a:avLst/>
          </a:prstGeom>
          <a:solidFill>
            <a:srgbClr val="FFFFFF"/>
          </a:solidFill>
          <a:ln w="12700">
            <a:miter lim="400000"/>
          </a:ln>
        </p:spPr>
        <p:txBody>
          <a:bodyPr lIns="203200" tIns="203200" rIns="203200" bIns="203200"/>
          <a:lstStyle/>
          <a:p>
            <a:pPr marL="7224" marR="7224" defTabSz="1295400">
              <a:lnSpc>
                <a:spcPct val="120000"/>
              </a:lnSpc>
              <a:defRPr b="1" sz="2000">
                <a:uFill>
                  <a:solidFill>
                    <a:srgbClr val="000000"/>
                  </a:solidFill>
                </a:uFill>
              </a:defRPr>
            </a:pPr>
          </a:p>
        </p:txBody>
      </p:sp>
      <p:sp>
        <p:nvSpPr>
          <p:cNvPr id="348" name="Rectangle"/>
          <p:cNvSpPr/>
          <p:nvPr/>
        </p:nvSpPr>
        <p:spPr>
          <a:xfrm>
            <a:off x="7439489" y="2981317"/>
            <a:ext cx="6655500" cy="5508165"/>
          </a:xfrm>
          <a:prstGeom prst="rect">
            <a:avLst/>
          </a:prstGeom>
          <a:solidFill>
            <a:srgbClr val="FFFFFF"/>
          </a:solidFill>
          <a:ln w="12700">
            <a:miter lim="400000"/>
          </a:ln>
        </p:spPr>
        <p:txBody>
          <a:bodyPr lIns="203200" tIns="203200" rIns="203200" bIns="203200"/>
          <a:lstStyle/>
          <a:p>
            <a:pPr marL="7224" marR="7224" defTabSz="1295400">
              <a:lnSpc>
                <a:spcPct val="120000"/>
              </a:lnSpc>
              <a:defRPr b="1" sz="2000">
                <a:uFill>
                  <a:solidFill>
                    <a:srgbClr val="000000"/>
                  </a:solidFill>
                </a:uFill>
              </a:defRPr>
            </a:pPr>
          </a:p>
        </p:txBody>
      </p:sp>
      <p:sp>
        <p:nvSpPr>
          <p:cNvPr id="349" name="Rectangle"/>
          <p:cNvSpPr/>
          <p:nvPr/>
        </p:nvSpPr>
        <p:spPr>
          <a:xfrm>
            <a:off x="9677050" y="2981317"/>
            <a:ext cx="6655500" cy="5508165"/>
          </a:xfrm>
          <a:prstGeom prst="rect">
            <a:avLst/>
          </a:prstGeom>
          <a:solidFill>
            <a:srgbClr val="FFFFFF"/>
          </a:solidFill>
          <a:ln w="12700">
            <a:miter lim="400000"/>
          </a:ln>
        </p:spPr>
        <p:txBody>
          <a:bodyPr lIns="203200" tIns="203200" rIns="203200" bIns="203200"/>
          <a:lstStyle/>
          <a:p>
            <a:pPr marL="7224" marR="7224" defTabSz="1295400">
              <a:lnSpc>
                <a:spcPct val="120000"/>
              </a:lnSpc>
              <a:defRPr b="1" sz="2000">
                <a:uFill>
                  <a:solidFill>
                    <a:srgbClr val="000000"/>
                  </a:solidFill>
                </a:u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2" presetID="2" grpId="1" fill="hold">
                                  <p:stCondLst>
                                    <p:cond delay="0"/>
                                  </p:stCondLst>
                                  <p:iterate type="el" backwards="0">
                                    <p:tmAbs val="0"/>
                                  </p:iterate>
                                  <p:childTnLst>
                                    <p:anim calcmode="lin" valueType="num">
                                      <p:cBhvr>
                                        <p:cTn id="6" dur="1000" fill="hold"/>
                                        <p:tgtEl>
                                          <p:spTgt spid="347"/>
                                        </p:tgtEl>
                                        <p:attrNameLst>
                                          <p:attrName>ppt_x</p:attrName>
                                        </p:attrNameLst>
                                      </p:cBhvr>
                                      <p:tavLst>
                                        <p:tav tm="0">
                                          <p:val>
                                            <p:strVal val="ppt_x"/>
                                          </p:val>
                                        </p:tav>
                                        <p:tav tm="100000">
                                          <p:val>
                                            <p:strVal val="1+ppt_w/2"/>
                                          </p:val>
                                        </p:tav>
                                      </p:tavLst>
                                    </p:anim>
                                    <p:anim calcmode="lin" valueType="num">
                                      <p:cBhvr>
                                        <p:cTn id="7" dur="1000" fill="hold"/>
                                        <p:tgtEl>
                                          <p:spTgt spid="347"/>
                                        </p:tgtEl>
                                        <p:attrNameLst>
                                          <p:attrName>ppt_y</p:attrName>
                                        </p:attrNameLst>
                                      </p:cBhvr>
                                      <p:tavLst>
                                        <p:tav tm="0">
                                          <p:val>
                                            <p:strVal val="ppt_y"/>
                                          </p:val>
                                        </p:tav>
                                        <p:tav tm="100000">
                                          <p:val>
                                            <p:strVal val="ppt_y"/>
                                          </p:val>
                                        </p:tav>
                                      </p:tavLst>
                                    </p:anim>
                                    <p:set>
                                      <p:cBhvr>
                                        <p:cTn id="8" fill="hold">
                                          <p:stCondLst>
                                            <p:cond delay="999"/>
                                          </p:stCondLst>
                                        </p:cTn>
                                        <p:tgtEl>
                                          <p:spTgt spid="34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el" backwards="0">
                                    <p:tmAbs val="0"/>
                                  </p:iterate>
                                  <p:childTnLst>
                                    <p:anim calcmode="lin" valueType="num">
                                      <p:cBhvr>
                                        <p:cTn id="12" dur="1000" fill="hold"/>
                                        <p:tgtEl>
                                          <p:spTgt spid="348"/>
                                        </p:tgtEl>
                                        <p:attrNameLst>
                                          <p:attrName>ppt_x</p:attrName>
                                        </p:attrNameLst>
                                      </p:cBhvr>
                                      <p:tavLst>
                                        <p:tav tm="0">
                                          <p:val>
                                            <p:strVal val="ppt_x"/>
                                          </p:val>
                                        </p:tav>
                                        <p:tav tm="100000">
                                          <p:val>
                                            <p:strVal val="1+ppt_w/2"/>
                                          </p:val>
                                        </p:tav>
                                      </p:tavLst>
                                    </p:anim>
                                    <p:anim calcmode="lin" valueType="num">
                                      <p:cBhvr>
                                        <p:cTn id="13" dur="1000" fill="hold"/>
                                        <p:tgtEl>
                                          <p:spTgt spid="348"/>
                                        </p:tgtEl>
                                        <p:attrNameLst>
                                          <p:attrName>ppt_y</p:attrName>
                                        </p:attrNameLst>
                                      </p:cBhvr>
                                      <p:tavLst>
                                        <p:tav tm="0">
                                          <p:val>
                                            <p:strVal val="ppt_y"/>
                                          </p:val>
                                        </p:tav>
                                        <p:tav tm="100000">
                                          <p:val>
                                            <p:strVal val="ppt_y"/>
                                          </p:val>
                                        </p:tav>
                                      </p:tavLst>
                                    </p:anim>
                                    <p:set>
                                      <p:cBhvr>
                                        <p:cTn id="14" fill="hold">
                                          <p:stCondLst>
                                            <p:cond delay="999"/>
                                          </p:stCondLst>
                                        </p:cTn>
                                        <p:tgtEl>
                                          <p:spTgt spid="34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2" presetID="2" grpId="3" fill="hold">
                                  <p:stCondLst>
                                    <p:cond delay="0"/>
                                  </p:stCondLst>
                                  <p:iterate type="el" backwards="0">
                                    <p:tmAbs val="0"/>
                                  </p:iterate>
                                  <p:childTnLst>
                                    <p:anim calcmode="lin" valueType="num">
                                      <p:cBhvr>
                                        <p:cTn id="18" dur="1000" fill="hold"/>
                                        <p:tgtEl>
                                          <p:spTgt spid="349"/>
                                        </p:tgtEl>
                                        <p:attrNameLst>
                                          <p:attrName>ppt_x</p:attrName>
                                        </p:attrNameLst>
                                      </p:cBhvr>
                                      <p:tavLst>
                                        <p:tav tm="0">
                                          <p:val>
                                            <p:strVal val="ppt_x"/>
                                          </p:val>
                                        </p:tav>
                                        <p:tav tm="100000">
                                          <p:val>
                                            <p:strVal val="1+ppt_w/2"/>
                                          </p:val>
                                        </p:tav>
                                      </p:tavLst>
                                    </p:anim>
                                    <p:anim calcmode="lin" valueType="num">
                                      <p:cBhvr>
                                        <p:cTn id="19" dur="1000" fill="hold"/>
                                        <p:tgtEl>
                                          <p:spTgt spid="349"/>
                                        </p:tgtEl>
                                        <p:attrNameLst>
                                          <p:attrName>ppt_y</p:attrName>
                                        </p:attrNameLst>
                                      </p:cBhvr>
                                      <p:tavLst>
                                        <p:tav tm="0">
                                          <p:val>
                                            <p:strVal val="ppt_y"/>
                                          </p:val>
                                        </p:tav>
                                        <p:tav tm="100000">
                                          <p:val>
                                            <p:strVal val="ppt_y"/>
                                          </p:val>
                                        </p:tav>
                                      </p:tavLst>
                                    </p:anim>
                                    <p:set>
                                      <p:cBhvr>
                                        <p:cTn id="20" fill="hold">
                                          <p:stCondLst>
                                            <p:cond delay="999"/>
                                          </p:stCondLst>
                                        </p:cTn>
                                        <p:tgtEl>
                                          <p:spTgt spid="3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1"/>
      <p:bldP build="whole" bldLvl="1" animBg="1" rev="0" advAuto="0" spid="349" grpId="3"/>
      <p:bldP build="whole" bldLvl="1" animBg="1" rev="0" advAuto="0" spid="348"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public class ThreeSum…"/>
          <p:cNvSpPr/>
          <p:nvPr/>
        </p:nvSpPr>
        <p:spPr>
          <a:xfrm>
            <a:off x="1704904" y="1480820"/>
            <a:ext cx="7886701" cy="9245600"/>
          </a:xfrm>
          <a:prstGeom prst="rect">
            <a:avLst/>
          </a:prstGeom>
          <a:solidFill>
            <a:srgbClr val="CBCBCB"/>
          </a:solidFill>
          <a:ln w="12700"/>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public class ThreeSum</a:t>
            </a:r>
          </a:p>
          <a:p>
            <a:pPr marL="7224" marR="7224" defTabSz="1295400">
              <a:lnSpc>
                <a:spcPct val="140000"/>
              </a:lnSpc>
              <a:defRPr b="1" sz="2000">
                <a:uFill>
                  <a:solidFill>
                    <a:srgbClr val="000000"/>
                  </a:solidFill>
                </a:uFill>
              </a:defRPr>
            </a:pPr>
            <a:r>
              <a:t>{</a:t>
            </a:r>
          </a:p>
          <a:p>
            <a:pPr marL="7224" marR="7224" defTabSz="1295400">
              <a:lnSpc>
                <a:spcPct val="140000"/>
              </a:lnSpc>
              <a:defRPr b="1" sz="2000">
                <a:uFill>
                  <a:solidFill>
                    <a:srgbClr val="000000"/>
                  </a:solidFill>
                </a:uFill>
              </a:defRPr>
            </a:pPr>
            <a:r>
              <a:t>   public static int count(int[] a)</a:t>
            </a:r>
          </a:p>
          <a:p>
            <a:pPr marL="7224" marR="7224" defTabSz="1295400">
              <a:lnSpc>
                <a:spcPct val="140000"/>
              </a:lnSpc>
              <a:defRPr b="1" sz="2000">
                <a:uFill>
                  <a:solidFill>
                    <a:srgbClr val="000000"/>
                  </a:solidFill>
                </a:uFill>
              </a:defRPr>
            </a:pPr>
            <a:r>
              <a:t>   {</a:t>
            </a:r>
          </a:p>
          <a:p>
            <a:pPr marL="7224" marR="7224" defTabSz="1295400">
              <a:lnSpc>
                <a:spcPct val="140000"/>
              </a:lnSpc>
              <a:defRPr b="1" sz="2000">
                <a:uFill>
                  <a:solidFill>
                    <a:srgbClr val="000000"/>
                  </a:solidFill>
                </a:uFill>
              </a:defRPr>
            </a:pPr>
            <a:r>
              <a:t>      int N = a.length;</a:t>
            </a:r>
          </a:p>
          <a:p>
            <a:pPr marL="7224" marR="7224" defTabSz="1295400">
              <a:lnSpc>
                <a:spcPct val="140000"/>
              </a:lnSpc>
              <a:defRPr b="1" sz="2000">
                <a:uFill>
                  <a:solidFill>
                    <a:srgbClr val="000000"/>
                  </a:solidFill>
                </a:uFill>
              </a:defRPr>
            </a:pPr>
            <a:r>
              <a:t>      int count = 0;</a:t>
            </a:r>
          </a:p>
          <a:p>
            <a:pPr marL="7224" marR="7224" defTabSz="1295400">
              <a:lnSpc>
                <a:spcPct val="140000"/>
              </a:lnSpc>
              <a:defRPr b="1" sz="2000">
                <a:uFill>
                  <a:solidFill>
                    <a:srgbClr val="000000"/>
                  </a:solidFill>
                </a:uFill>
              </a:defRPr>
            </a:pPr>
            <a:r>
              <a:t>      for (int i = 0; i &lt; N; i++)   </a:t>
            </a:r>
          </a:p>
          <a:p>
            <a:pPr marL="7224" marR="7224" defTabSz="1295400">
              <a:lnSpc>
                <a:spcPct val="140000"/>
              </a:lnSpc>
              <a:defRPr b="1" sz="2000">
                <a:uFill>
                  <a:solidFill>
                    <a:srgbClr val="000000"/>
                  </a:solidFill>
                </a:uFill>
              </a:defRPr>
            </a:pPr>
            <a:r>
              <a:t>         for (int j = i+1; j &lt; N; j++)</a:t>
            </a:r>
          </a:p>
          <a:p>
            <a:pPr marL="7224" marR="7224" defTabSz="1295400">
              <a:lnSpc>
                <a:spcPct val="140000"/>
              </a:lnSpc>
              <a:defRPr b="1" sz="2000">
                <a:uFill>
                  <a:solidFill>
                    <a:srgbClr val="000000"/>
                  </a:solidFill>
                </a:uFill>
              </a:defRPr>
            </a:pPr>
            <a:r>
              <a:t>            for (int k = j+1; k &lt; N; k++)</a:t>
            </a:r>
          </a:p>
          <a:p>
            <a:pPr marL="7224" marR="7224" defTabSz="1295400">
              <a:lnSpc>
                <a:spcPct val="140000"/>
              </a:lnSpc>
              <a:defRPr b="1" sz="2000">
                <a:uFill>
                  <a:solidFill>
                    <a:srgbClr val="000000"/>
                  </a:solidFill>
                </a:uFill>
              </a:defRPr>
            </a:pPr>
            <a:r>
              <a:t>               if (a[i] + a[j] + a[k] == 0)</a:t>
            </a:r>
          </a:p>
          <a:p>
            <a:pPr marL="7224" marR="7224" defTabSz="1295400">
              <a:lnSpc>
                <a:spcPct val="140000"/>
              </a:lnSpc>
              <a:defRPr b="1" sz="2000">
                <a:uFill>
                  <a:solidFill>
                    <a:srgbClr val="000000"/>
                  </a:solidFill>
                </a:uFill>
              </a:defRPr>
            </a:pPr>
            <a:r>
              <a:t>                  count++;</a:t>
            </a:r>
          </a:p>
          <a:p>
            <a:pPr marL="7224" marR="7224" defTabSz="1295400">
              <a:lnSpc>
                <a:spcPct val="140000"/>
              </a:lnSpc>
              <a:defRPr b="1" sz="2000">
                <a:uFill>
                  <a:solidFill>
                    <a:srgbClr val="000000"/>
                  </a:solidFill>
                </a:uFill>
              </a:defRPr>
            </a:pPr>
            <a:r>
              <a:t>      return count;</a:t>
            </a:r>
          </a:p>
          <a:p>
            <a:pPr marL="7224" marR="7224" defTabSz="1295400">
              <a:lnSpc>
                <a:spcPct val="140000"/>
              </a:lnSpc>
              <a:defRPr b="1" sz="2000">
                <a:uFill>
                  <a:solidFill>
                    <a:srgbClr val="000000"/>
                  </a:solidFill>
                </a:uFill>
              </a:defRPr>
            </a:pPr>
            <a:r>
              <a:t>   }</a:t>
            </a:r>
          </a:p>
          <a:p>
            <a:pPr marL="7224" marR="7224" defTabSz="1295400">
              <a:lnSpc>
                <a:spcPct val="140000"/>
              </a:lnSpc>
              <a:defRPr b="1" sz="2000">
                <a:uFill>
                  <a:solidFill>
                    <a:srgbClr val="000000"/>
                  </a:solidFill>
                </a:uFill>
              </a:defRPr>
            </a:pPr>
          </a:p>
          <a:p>
            <a:pPr marL="7224" marR="7224" defTabSz="1295400">
              <a:lnSpc>
                <a:spcPct val="140000"/>
              </a:lnSpc>
              <a:defRPr b="1" sz="2000">
                <a:uFill>
                  <a:solidFill>
                    <a:srgbClr val="000000"/>
                  </a:solidFill>
                </a:uFill>
              </a:defRPr>
            </a:pPr>
            <a:r>
              <a:t>   public static void main(String[] args)</a:t>
            </a:r>
          </a:p>
          <a:p>
            <a:pPr marL="7224" marR="7224" defTabSz="1295400">
              <a:lnSpc>
                <a:spcPct val="140000"/>
              </a:lnSpc>
              <a:defRPr b="1" sz="2000">
                <a:uFill>
                  <a:solidFill>
                    <a:srgbClr val="000000"/>
                  </a:solidFill>
                </a:uFill>
              </a:defRPr>
            </a:pPr>
            <a:r>
              <a:t>   {</a:t>
            </a:r>
          </a:p>
          <a:p>
            <a:pPr marL="7224" marR="7224" defTabSz="1295400">
              <a:lnSpc>
                <a:spcPct val="140000"/>
              </a:lnSpc>
              <a:defRPr b="1" sz="2000">
                <a:uFill>
                  <a:solidFill>
                    <a:srgbClr val="000000"/>
                  </a:solidFill>
                </a:uFill>
              </a:defRPr>
            </a:pPr>
            <a:r>
              <a:t>      In in = new In(args[0]);</a:t>
            </a:r>
          </a:p>
          <a:p>
            <a:pPr marL="7224" marR="7224" defTabSz="1295400">
              <a:lnSpc>
                <a:spcPct val="140000"/>
              </a:lnSpc>
              <a:defRPr b="1" sz="2000">
                <a:uFill>
                  <a:solidFill>
                    <a:srgbClr val="000000"/>
                  </a:solidFill>
                </a:uFill>
              </a:defRPr>
            </a:pPr>
            <a:r>
              <a:t>      int[] a = in.readAllInts();</a:t>
            </a:r>
          </a:p>
          <a:p>
            <a:pPr marL="7224" marR="7224" defTabSz="1295400">
              <a:lnSpc>
                <a:spcPct val="140000"/>
              </a:lnSpc>
              <a:defRPr b="1" sz="2000">
                <a:uFill>
                  <a:solidFill>
                    <a:srgbClr val="000000"/>
                  </a:solidFill>
                </a:uFill>
              </a:defRPr>
            </a:pPr>
            <a:r>
              <a:t>      StdOut.println(count(a));</a:t>
            </a:r>
          </a:p>
          <a:p>
            <a:pPr marL="7224" marR="7224" defTabSz="1295400">
              <a:lnSpc>
                <a:spcPct val="140000"/>
              </a:lnSpc>
              <a:defRPr b="1" sz="2000">
                <a:uFill>
                  <a:solidFill>
                    <a:srgbClr val="000000"/>
                  </a:solidFill>
                </a:uFill>
              </a:defRPr>
            </a:pPr>
            <a:r>
              <a:t>   }</a:t>
            </a:r>
          </a:p>
          <a:p>
            <a:pPr marL="7224" marR="7224" defTabSz="1295400">
              <a:lnSpc>
                <a:spcPct val="140000"/>
              </a:lnSpc>
              <a:defRPr b="1" sz="2000">
                <a:uFill>
                  <a:solidFill>
                    <a:srgbClr val="000000"/>
                  </a:solidFill>
                </a:uFill>
              </a:defRPr>
            </a:pPr>
            <a:r>
              <a:t>} </a:t>
            </a:r>
          </a:p>
        </p:txBody>
      </p:sp>
      <p:sp>
        <p:nvSpPr>
          <p:cNvPr id="88" name="3-Sum:  brute-force algorithm"/>
          <p:cNvSpPr txBox="1"/>
          <p:nvPr>
            <p:ph type="title"/>
          </p:nvPr>
        </p:nvSpPr>
        <p:spPr>
          <a:prstGeom prst="rect">
            <a:avLst/>
          </a:prstGeom>
        </p:spPr>
        <p:txBody>
          <a:bodyPr/>
          <a:lstStyle/>
          <a:p>
            <a:pPr/>
            <a:r>
              <a:rPr cap="small"/>
              <a:t>3-Sum</a:t>
            </a:r>
            <a:r>
              <a:t>:  brute-force algorithm</a:t>
            </a:r>
          </a:p>
        </p:txBody>
      </p:sp>
      <p:sp>
        <p:nvSpPr>
          <p:cNvPr id="89" name="Brute-force algorithm.  Check each triple."/>
          <p:cNvSpPr txBox="1"/>
          <p:nvPr>
            <p:ph type="body" idx="1"/>
          </p:nvPr>
        </p:nvSpPr>
        <p:spPr>
          <a:xfrm>
            <a:off x="441190" y="1003314"/>
            <a:ext cx="11379201" cy="8128001"/>
          </a:xfrm>
          <a:prstGeom prst="rect">
            <a:avLst/>
          </a:prstGeom>
        </p:spPr>
        <p:txBody>
          <a:bodyPr/>
          <a:lstStyle/>
          <a:p>
            <a:pPr indent="127000"/>
            <a:r>
              <a:t>Brute-force algorithm.  </a:t>
            </a:r>
            <a:r>
              <a:t>Check each triple.</a:t>
            </a:r>
          </a:p>
        </p:txBody>
      </p:sp>
      <p:sp>
        <p:nvSpPr>
          <p:cNvPr id="90"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 name="check each triple"/>
          <p:cNvSpPr txBox="1"/>
          <p:nvPr/>
        </p:nvSpPr>
        <p:spPr>
          <a:xfrm>
            <a:off x="10083800" y="4508500"/>
            <a:ext cx="1844321"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check each triple</a:t>
            </a:r>
          </a:p>
        </p:txBody>
      </p:sp>
      <p:sp>
        <p:nvSpPr>
          <p:cNvPr id="92" name="Line"/>
          <p:cNvSpPr/>
          <p:nvPr/>
        </p:nvSpPr>
        <p:spPr>
          <a:xfrm>
            <a:off x="8986403" y="4671081"/>
            <a:ext cx="1040432" cy="128"/>
          </a:xfrm>
          <a:prstGeom prst="line">
            <a:avLst/>
          </a:prstGeom>
          <a:ln w="25400">
            <a:solidFill>
              <a:srgbClr val="8D3124"/>
            </a:solidFill>
            <a:headEnd type="triangle"/>
          </a:ln>
        </p:spPr>
        <p:txBody>
          <a:bodyPr lIns="0" tIns="0" rIns="0" bIns="0"/>
          <a:lstStyle/>
          <a:p>
            <a:pPr/>
          </a:p>
        </p:txBody>
      </p:sp>
      <p:sp>
        <p:nvSpPr>
          <p:cNvPr id="93" name="for simplicity, ignore integer overflow"/>
          <p:cNvSpPr txBox="1"/>
          <p:nvPr/>
        </p:nvSpPr>
        <p:spPr>
          <a:xfrm>
            <a:off x="10083800" y="4940300"/>
            <a:ext cx="2298700"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for simplicity, ignore integer overflow</a:t>
            </a:r>
          </a:p>
        </p:txBody>
      </p:sp>
      <p:sp>
        <p:nvSpPr>
          <p:cNvPr id="94" name="Line"/>
          <p:cNvSpPr/>
          <p:nvPr/>
        </p:nvSpPr>
        <p:spPr>
          <a:xfrm>
            <a:off x="8991600" y="5067300"/>
            <a:ext cx="1040432" cy="127"/>
          </a:xfrm>
          <a:prstGeom prst="line">
            <a:avLst/>
          </a:prstGeom>
          <a:ln w="25400">
            <a:solidFill>
              <a:srgbClr val="8D3124"/>
            </a:solidFill>
            <a:headEnd type="triangle"/>
          </a:ln>
        </p:spPr>
        <p:txBody>
          <a:bodyPr lIns="0" tIns="0" rIns="0" bIns="0"/>
          <a:lstStyle/>
          <a:p>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1"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pic>
        <p:nvPicPr>
          <p:cNvPr id="352" name="Image" descr="Image"/>
          <p:cNvPicPr>
            <a:picLocks noChangeAspect="1"/>
          </p:cNvPicPr>
          <p:nvPr/>
        </p:nvPicPr>
        <p:blipFill>
          <a:blip r:embed="rId3">
            <a:extLst/>
          </a:blip>
          <a:stretch>
            <a:fillRect/>
          </a:stretch>
        </p:blipFill>
        <p:spPr>
          <a:xfrm>
            <a:off x="2240317" y="716224"/>
            <a:ext cx="8201614" cy="8178704"/>
          </a:xfrm>
          <a:prstGeom prst="rect">
            <a:avLst/>
          </a:prstGeom>
          <a:ln w="12700"/>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Practical implications of order-of-growth"/>
          <p:cNvSpPr txBox="1"/>
          <p:nvPr>
            <p:ph type="title"/>
          </p:nvPr>
        </p:nvSpPr>
        <p:spPr>
          <a:prstGeom prst="rect">
            <a:avLst/>
          </a:prstGeom>
        </p:spPr>
        <p:txBody>
          <a:bodyPr/>
          <a:lstStyle/>
          <a:p>
            <a:pPr/>
            <a:r>
              <a:t>Practical implications of order-of-growth</a:t>
            </a:r>
          </a:p>
        </p:txBody>
      </p:sp>
      <p:sp>
        <p:nvSpPr>
          <p:cNvPr id="355" name="Double-click to edit"/>
          <p:cNvSpPr txBox="1"/>
          <p:nvPr>
            <p:ph type="body" idx="1"/>
          </p:nvPr>
        </p:nvSpPr>
        <p:spPr>
          <a:prstGeom prst="rect">
            <a:avLst/>
          </a:prstGeom>
        </p:spPr>
        <p:txBody>
          <a:bodyPr/>
          <a:lstStyle/>
          <a:p>
            <a:pPr indent="127000"/>
          </a:p>
        </p:txBody>
      </p:sp>
      <p:sp>
        <p:nvSpPr>
          <p:cNvPr id="3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357" name="表格 1"/>
          <p:cNvGraphicFramePr/>
          <p:nvPr/>
        </p:nvGraphicFramePr>
        <p:xfrm>
          <a:off x="228600" y="1874426"/>
          <a:ext cx="12524820" cy="6629402"/>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1145620"/>
                <a:gridCol w="1422400"/>
                <a:gridCol w="1422400"/>
                <a:gridCol w="1422400"/>
                <a:gridCol w="1422400"/>
                <a:gridCol w="1422400"/>
                <a:gridCol w="1422400"/>
                <a:gridCol w="1422400"/>
                <a:gridCol w="1422400"/>
              </a:tblGrid>
              <a:tr h="644572">
                <a:tc rowSpan="2">
                  <a:txBody>
                    <a:bodyPr/>
                    <a:lstStyle/>
                    <a:p>
                      <a:pPr marL="58702" marR="58702" defTabSz="1295400">
                        <a:lnSpc>
                          <a:spcPct val="160000"/>
                        </a:lnSpc>
                        <a:defRPr sz="1800">
                          <a:uFillTx/>
                        </a:defRPr>
                      </a:pPr>
                      <a:r>
                        <a:rPr sz="1600">
                          <a:solidFill>
                            <a:srgbClr val="FFFFFF"/>
                          </a:solidFill>
                          <a:uFill>
                            <a:solidFill>
                              <a:srgbClr val="000000"/>
                            </a:solidFill>
                          </a:uFill>
                        </a:rPr>
                        <a:t>growth
rate</a:t>
                      </a:r>
                    </a:p>
                  </a:txBody>
                  <a:tcPr marL="50800" marR="50800" marT="50800" marB="50800" anchor="ctr" anchorCtr="0" horzOverflow="overflow">
                    <a:lnL w="0">
                      <a:miter lim="400000"/>
                    </a:lnL>
                    <a:lnR w="12700">
                      <a:solidFill>
                        <a:srgbClr val="D6D6D6"/>
                      </a:solidFill>
                      <a:miter lim="400000"/>
                    </a:lnR>
                    <a:lnT w="0">
                      <a:miter lim="400000"/>
                    </a:lnT>
                    <a:lnB w="12700">
                      <a:solidFill>
                        <a:srgbClr val="D6D6D6"/>
                      </a:solidFill>
                      <a:miter lim="400000"/>
                    </a:lnB>
                    <a:solidFill>
                      <a:srgbClr val="606060"/>
                    </a:solidFill>
                  </a:tcPr>
                </a:tc>
                <a:tc gridSpan="4">
                  <a:txBody>
                    <a:bodyPr/>
                    <a:lstStyle/>
                    <a:p>
                      <a:pPr marL="58702" marR="58702" defTabSz="1295400">
                        <a:lnSpc>
                          <a:spcPts val="3200"/>
                        </a:lnSpc>
                        <a:defRPr sz="1800">
                          <a:uFillTx/>
                        </a:defRPr>
                      </a:pPr>
                      <a:r>
                        <a:rPr sz="1600">
                          <a:solidFill>
                            <a:srgbClr val="FFFFFF"/>
                          </a:solidFill>
                          <a:uFill>
                            <a:solidFill>
                              <a:srgbClr val="000000"/>
                            </a:solidFill>
                          </a:uFill>
                        </a:rPr>
                        <a:t>problem size solvable in minutes</a:t>
                      </a:r>
                    </a:p>
                  </a:txBody>
                  <a:tcPr marL="50800" marR="50800" marT="50800" marB="50800" anchor="ctr" anchorCtr="0" horzOverflow="overflow">
                    <a:lnL w="12700">
                      <a:solidFill>
                        <a:srgbClr val="D6D6D6"/>
                      </a:solidFill>
                      <a:miter lim="400000"/>
                    </a:lnL>
                    <a:lnR w="12700">
                      <a:solidFill>
                        <a:srgbClr val="D6D6D6"/>
                      </a:solidFill>
                      <a:miter lim="400000"/>
                    </a:lnR>
                    <a:lnT w="0">
                      <a:miter lim="400000"/>
                    </a:lnT>
                    <a:lnB w="12700">
                      <a:solidFill>
                        <a:srgbClr val="D6D6D6"/>
                      </a:solidFill>
                      <a:miter lim="400000"/>
                    </a:lnB>
                    <a:solidFill>
                      <a:srgbClr val="606060"/>
                    </a:solidFill>
                  </a:tcPr>
                </a:tc>
                <a:tc hMerge="1">
                  <a:tcPr/>
                </a:tc>
                <a:tc hMerge="1">
                  <a:tcPr/>
                </a:tc>
                <a:tc hMerge="1">
                  <a:tcPr/>
                </a:tc>
                <a:tc gridSpan="4">
                  <a:txBody>
                    <a:bodyPr/>
                    <a:lstStyle/>
                    <a:p>
                      <a:pPr marL="58702" marR="58702" defTabSz="1295400">
                        <a:lnSpc>
                          <a:spcPts val="3200"/>
                        </a:lnSpc>
                        <a:defRPr sz="1800">
                          <a:uFillTx/>
                        </a:defRPr>
                      </a:pPr>
                      <a:r>
                        <a:rPr sz="1600">
                          <a:solidFill>
                            <a:srgbClr val="FFFFFF"/>
                          </a:solidFill>
                          <a:uFill>
                            <a:solidFill>
                              <a:srgbClr val="000000"/>
                            </a:solidFill>
                          </a:uFill>
                        </a:rPr>
                        <a:t>time to process millions of inputs</a:t>
                      </a:r>
                    </a:p>
                  </a:txBody>
                  <a:tcPr marL="50800" marR="50800" marT="50800" marB="50800" anchor="ctr" anchorCtr="0" horzOverflow="overflow">
                    <a:lnL w="12700">
                      <a:solidFill>
                        <a:srgbClr val="D6D6D6"/>
                      </a:solidFill>
                      <a:miter lim="400000"/>
                    </a:lnL>
                    <a:lnR w="0">
                      <a:miter lim="400000"/>
                    </a:lnR>
                    <a:lnT w="0">
                      <a:miter lim="400000"/>
                    </a:lnT>
                    <a:lnB w="12700">
                      <a:solidFill>
                        <a:srgbClr val="D6D6D6"/>
                      </a:solidFill>
                      <a:miter lim="400000"/>
                    </a:lnB>
                    <a:solidFill>
                      <a:srgbClr val="606060"/>
                    </a:solidFill>
                  </a:tcPr>
                </a:tc>
                <a:tc hMerge="1">
                  <a:tcPr/>
                </a:tc>
                <a:tc hMerge="1">
                  <a:tcPr/>
                </a:tc>
                <a:tc hMerge="1">
                  <a:tcPr/>
                </a:tc>
              </a:tr>
              <a:tr h="644572">
                <a:tc vMerge="1">
                  <a:tcPr/>
                </a:tc>
                <a:tc>
                  <a:txBody>
                    <a:bodyPr/>
                    <a:lstStyle/>
                    <a:p>
                      <a:pPr marL="58702" marR="58702" defTabSz="1295400">
                        <a:lnSpc>
                          <a:spcPts val="3200"/>
                        </a:lnSpc>
                        <a:defRPr sz="1800">
                          <a:uFillTx/>
                        </a:defRPr>
                      </a:pPr>
                      <a:r>
                        <a:rPr sz="1600">
                          <a:solidFill>
                            <a:srgbClr val="FFFFFF"/>
                          </a:solidFill>
                          <a:uFill>
                            <a:solidFill>
                              <a:srgbClr val="000000"/>
                            </a:solidFill>
                          </a:uFill>
                        </a:rPr>
                        <a:t>1970s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1980s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1990s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2000s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1970s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1980s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1990s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2000s</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solidFill>
                      <a:srgbClr val="606060"/>
                    </a:solidFill>
                  </a:tcPr>
                </a:tc>
              </a:tr>
              <a:tr h="1020431">
                <a:tc>
                  <a:txBody>
                    <a:bodyPr/>
                    <a:lstStyle/>
                    <a:p>
                      <a:pPr marL="58702" marR="58702" defTabSz="1295400">
                        <a:lnSpc>
                          <a:spcPct val="130000"/>
                        </a:lnSpc>
                        <a:defRPr sz="1800">
                          <a:uFillTx/>
                        </a:defRPr>
                      </a:pPr>
                      <a:r>
                        <a:rPr sz="1600">
                          <a:uFill>
                            <a:solidFill>
                              <a:srgbClr val="000000"/>
                            </a:solidFill>
                          </a:uFill>
                        </a:rPr>
                        <a:t>1</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863964">
                <a:tc>
                  <a:txBody>
                    <a:bodyPr/>
                    <a:lstStyle/>
                    <a:p>
                      <a:pPr marL="58702" marR="58702" defTabSz="1295400">
                        <a:lnSpc>
                          <a:spcPct val="130000"/>
                        </a:lnSpc>
                        <a:defRPr sz="1800">
                          <a:uFillTx/>
                        </a:defRPr>
                      </a:pPr>
                      <a:r>
                        <a:rPr sz="1600">
                          <a:uFill>
                            <a:solidFill>
                              <a:srgbClr val="000000"/>
                            </a:solidFill>
                          </a:uFill>
                        </a:rPr>
                        <a:t>log N</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863964">
                <a:tc>
                  <a:txBody>
                    <a:bodyPr/>
                    <a:lstStyle/>
                    <a:p>
                      <a:pPr marL="58702" marR="58702" defTabSz="1295400">
                        <a:lnSpc>
                          <a:spcPct val="130000"/>
                        </a:lnSpc>
                        <a:defRPr sz="1800">
                          <a:uFillTx/>
                        </a:defRPr>
                      </a:pPr>
                      <a:r>
                        <a:rPr sz="1600">
                          <a:uFill>
                            <a:solidFill>
                              <a:srgbClr val="000000"/>
                            </a:solidFill>
                          </a:uFill>
                        </a:rPr>
                        <a:t>N</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uFill>
                            <a:solidFill>
                              <a:srgbClr val="000000"/>
                            </a:solidFill>
                          </a:uFill>
                        </a:rPr>
                        <a:t>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000"/>
                        </a:lnSpc>
                        <a:defRPr sz="1800">
                          <a:uFillTx/>
                        </a:defRPr>
                      </a:pPr>
                      <a:r>
                        <a:rPr sz="1600">
                          <a:uFill>
                            <a:solidFill>
                              <a:srgbClr val="000000"/>
                            </a:solidFill>
                          </a:uFill>
                        </a:rPr>
                        <a:t>tens of
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uFill>
                            <a:solidFill>
                              <a:srgbClr val="000000"/>
                            </a:solidFill>
                          </a:uFill>
                        </a:rPr>
                        <a:t>hundreds of
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solidFill>
                            <a:srgbClr val="AB3226"/>
                          </a:solidFill>
                          <a:uFill>
                            <a:solidFill>
                              <a:srgbClr val="000000"/>
                            </a:solidFill>
                          </a:uFill>
                        </a:rPr>
                        <a:t>billions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minutes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seconds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second</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instant</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863964">
                <a:tc>
                  <a:txBody>
                    <a:bodyPr/>
                    <a:lstStyle/>
                    <a:p>
                      <a:pPr marL="58702" marR="58702" defTabSz="1295400">
                        <a:lnSpc>
                          <a:spcPct val="130000"/>
                        </a:lnSpc>
                        <a:defRPr sz="1800">
                          <a:uFillTx/>
                        </a:defRPr>
                      </a:pPr>
                      <a:r>
                        <a:rPr sz="1600">
                          <a:uFill>
                            <a:solidFill>
                              <a:srgbClr val="000000"/>
                            </a:solidFill>
                          </a:uFill>
                        </a:rPr>
                        <a:t>N log N</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uFill>
                            <a:solidFill>
                              <a:srgbClr val="000000"/>
                            </a:solidFill>
                          </a:uFill>
                        </a:rPr>
                        <a:t>hundreds of
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solidFill>
                            <a:srgbClr val="AB3226"/>
                          </a:solidFill>
                          <a:uFill>
                            <a:solidFill>
                              <a:srgbClr val="000000"/>
                            </a:solidFill>
                          </a:uFill>
                        </a:rPr>
                        <a:t>hundreds of
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hour</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minutes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uFill>
                            <a:solidFill>
                              <a:srgbClr val="000000"/>
                            </a:solidFill>
                          </a:uFill>
                        </a:rPr>
                        <a:t>tens of
seconds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seconds</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863964">
                <a:tc>
                  <a:txBody>
                    <a:bodyPr/>
                    <a:lstStyle/>
                    <a:p>
                      <a:pPr marL="58702" marR="58702" defTabSz="1295400">
                        <a:lnSpc>
                          <a:spcPct val="130000"/>
                        </a:lnSpc>
                        <a:defRPr sz="1600"/>
                      </a:pPr>
                      <a:r>
                        <a:t>N</a:t>
                      </a:r>
                      <a:r>
                        <a:rPr baseline="31999"/>
                        <a:t>2</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hundreds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thousand</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solidFill>
                            <a:srgbClr val="AB3226"/>
                          </a:solidFill>
                          <a:uFill>
                            <a:solidFill>
                              <a:srgbClr val="000000"/>
                            </a:solidFill>
                          </a:uFill>
                        </a:rPr>
                        <a:t>tens of
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decades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years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months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weeks</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863964">
                <a:tc>
                  <a:txBody>
                    <a:bodyPr/>
                    <a:lstStyle/>
                    <a:p>
                      <a:pPr marL="58702" marR="58702" defTabSz="1295400">
                        <a:lnSpc>
                          <a:spcPct val="130000"/>
                        </a:lnSpc>
                        <a:defRPr sz="1600"/>
                      </a:pPr>
                      <a:r>
                        <a:t>N</a:t>
                      </a:r>
                      <a:r>
                        <a:rPr baseline="31999"/>
                        <a:t>3</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uFill>
                            <a:solidFill>
                              <a:srgbClr val="000000"/>
                            </a:solidFill>
                          </a:uFill>
                        </a:rPr>
                        <a:t>hundred</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uFill>
                            <a:solidFill>
                              <a:srgbClr val="000000"/>
                            </a:solidFill>
                          </a:uFill>
                        </a:rPr>
                        <a:t>hundreds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uFill>
                            <a:solidFill>
                              <a:srgbClr val="000000"/>
                            </a:solidFill>
                          </a:uFill>
                        </a:rPr>
                        <a:t>thousand </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never</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never</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never</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millennia</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0">
                      <a:miter lim="400000"/>
                    </a:lnB>
                  </a:tcPr>
                </a:tc>
              </a:tr>
            </a:tbl>
          </a:graphicData>
        </a:graphic>
      </p:graphicFrame>
      <p:sp>
        <p:nvSpPr>
          <p:cNvPr id="358" name="Ｎ＝1,000,000"/>
          <p:cNvSpPr txBox="1"/>
          <p:nvPr/>
        </p:nvSpPr>
        <p:spPr>
          <a:xfrm>
            <a:off x="8842810" y="8886784"/>
            <a:ext cx="183417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Ｎ＝1,000,000</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Practical implications of order-of-growth"/>
          <p:cNvSpPr txBox="1"/>
          <p:nvPr>
            <p:ph type="title"/>
          </p:nvPr>
        </p:nvSpPr>
        <p:spPr>
          <a:prstGeom prst="rect">
            <a:avLst/>
          </a:prstGeom>
        </p:spPr>
        <p:txBody>
          <a:bodyPr/>
          <a:lstStyle/>
          <a:p>
            <a:pPr/>
            <a:r>
              <a:t>Practical implications of order-of-growth</a:t>
            </a:r>
          </a:p>
        </p:txBody>
      </p:sp>
      <p:sp>
        <p:nvSpPr>
          <p:cNvPr id="361" name="Double-click to edit"/>
          <p:cNvSpPr txBox="1"/>
          <p:nvPr>
            <p:ph type="body" idx="1"/>
          </p:nvPr>
        </p:nvSpPr>
        <p:spPr>
          <a:prstGeom prst="rect">
            <a:avLst/>
          </a:prstGeom>
        </p:spPr>
        <p:txBody>
          <a:bodyPr/>
          <a:lstStyle/>
          <a:p>
            <a:pPr indent="127000"/>
          </a:p>
        </p:txBody>
      </p:sp>
      <p:sp>
        <p:nvSpPr>
          <p:cNvPr id="3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363" name="表格 1"/>
          <p:cNvGraphicFramePr/>
          <p:nvPr/>
        </p:nvGraphicFramePr>
        <p:xfrm>
          <a:off x="254000" y="1765300"/>
          <a:ext cx="12471400" cy="7020936"/>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1496738"/>
                <a:gridCol w="1991638"/>
                <a:gridCol w="4175207"/>
                <a:gridCol w="2512354"/>
                <a:gridCol w="2295460"/>
              </a:tblGrid>
              <a:tr h="834248">
                <a:tc rowSpan="2">
                  <a:txBody>
                    <a:bodyPr/>
                    <a:lstStyle/>
                    <a:p>
                      <a:pPr marL="58702" marR="58702" defTabSz="1295400">
                        <a:lnSpc>
                          <a:spcPct val="130000"/>
                        </a:lnSpc>
                        <a:defRPr sz="1800">
                          <a:uFillTx/>
                        </a:defRPr>
                      </a:pPr>
                      <a:r>
                        <a:rPr sz="1600">
                          <a:solidFill>
                            <a:srgbClr val="FFFFFF"/>
                          </a:solidFill>
                          <a:uFill>
                            <a:solidFill>
                              <a:srgbClr val="000000"/>
                            </a:solidFill>
                          </a:uFill>
                        </a:rPr>
                        <a:t>growth
rate</a:t>
                      </a:r>
                    </a:p>
                  </a:txBody>
                  <a:tcPr marL="50800" marR="50800" marT="50800" marB="50800" anchor="ctr" anchorCtr="0" horzOverflow="overflow">
                    <a:lnL w="28575">
                      <a:miter lim="400000"/>
                    </a:lnL>
                    <a:lnT w="28575">
                      <a:miter lim="400000"/>
                    </a:lnT>
                    <a:solidFill>
                      <a:srgbClr val="606060"/>
                    </a:solidFill>
                  </a:tcPr>
                </a:tc>
                <a:tc rowSpan="2">
                  <a:txBody>
                    <a:bodyPr/>
                    <a:lstStyle/>
                    <a:p>
                      <a:pPr marL="58702" marR="58702" defTabSz="1295400">
                        <a:lnSpc>
                          <a:spcPct val="130000"/>
                        </a:lnSpc>
                        <a:defRPr sz="1800">
                          <a:uFillTx/>
                        </a:defRPr>
                      </a:pPr>
                      <a:r>
                        <a:rPr sz="1600">
                          <a:solidFill>
                            <a:srgbClr val="FFFFFF"/>
                          </a:solidFill>
                          <a:uFill>
                            <a:solidFill>
                              <a:srgbClr val="000000"/>
                            </a:solidFill>
                          </a:uFill>
                        </a:rPr>
                        <a:t>name</a:t>
                      </a:r>
                    </a:p>
                  </a:txBody>
                  <a:tcPr marL="50800" marR="50800" marT="50800" marB="50800" anchor="ctr" anchorCtr="0" horzOverflow="overflow">
                    <a:lnT w="28575">
                      <a:miter lim="400000"/>
                    </a:lnT>
                    <a:solidFill>
                      <a:srgbClr val="606060"/>
                    </a:solidFill>
                  </a:tcPr>
                </a:tc>
                <a:tc rowSpan="2">
                  <a:txBody>
                    <a:bodyPr/>
                    <a:lstStyle/>
                    <a:p>
                      <a:pPr marL="58702" marR="58702" defTabSz="1295400">
                        <a:lnSpc>
                          <a:spcPct val="130000"/>
                        </a:lnSpc>
                        <a:defRPr sz="1800">
                          <a:uFillTx/>
                        </a:defRPr>
                      </a:pPr>
                      <a:r>
                        <a:rPr sz="1600">
                          <a:solidFill>
                            <a:srgbClr val="FFFFFF"/>
                          </a:solidFill>
                          <a:uFill>
                            <a:solidFill>
                              <a:srgbClr val="000000"/>
                            </a:solidFill>
                          </a:uFill>
                        </a:rPr>
                        <a:t>description</a:t>
                      </a:r>
                    </a:p>
                  </a:txBody>
                  <a:tcPr marL="50800" marR="50800" marT="50800" marB="50800" anchor="ctr" anchorCtr="0" horzOverflow="overflow">
                    <a:lnT w="28575">
                      <a:miter lim="400000"/>
                    </a:lnT>
                    <a:solidFill>
                      <a:srgbClr val="606060"/>
                    </a:solidFill>
                  </a:tcPr>
                </a:tc>
                <a:tc gridSpan="2">
                  <a:txBody>
                    <a:bodyPr/>
                    <a:lstStyle/>
                    <a:p>
                      <a:pPr marL="58702" marR="58702" defTabSz="1295400">
                        <a:lnSpc>
                          <a:spcPct val="130000"/>
                        </a:lnSpc>
                        <a:defRPr sz="1800">
                          <a:uFillTx/>
                        </a:defRPr>
                      </a:pPr>
                      <a:r>
                        <a:rPr sz="1600">
                          <a:solidFill>
                            <a:srgbClr val="FFFFFF"/>
                          </a:solidFill>
                          <a:uFill>
                            <a:solidFill>
                              <a:srgbClr val="000000"/>
                            </a:solidFill>
                          </a:uFill>
                        </a:rPr>
                        <a:t>effect on a program that
runs for a few seconds</a:t>
                      </a:r>
                    </a:p>
                  </a:txBody>
                  <a:tcPr marL="50800" marR="50800" marT="50800" marB="50800" anchor="ctr" anchorCtr="0" horzOverflow="overflow">
                    <a:lnR w="28575">
                      <a:miter lim="400000"/>
                    </a:lnR>
                    <a:lnT w="28575">
                      <a:miter lim="400000"/>
                    </a:lnT>
                    <a:solidFill>
                      <a:srgbClr val="606060"/>
                    </a:solidFill>
                  </a:tcPr>
                </a:tc>
                <a:tc hMerge="1">
                  <a:tcPr/>
                </a:tc>
              </a:tr>
              <a:tr h="834248">
                <a:tc vMerge="1">
                  <a:tcPr/>
                </a:tc>
                <a:tc vMerge="1">
                  <a:tcPr/>
                </a:tc>
                <a:tc vMerge="1">
                  <a:tcPr/>
                </a:tc>
                <a:tc>
                  <a:txBody>
                    <a:bodyPr/>
                    <a:lstStyle/>
                    <a:p>
                      <a:pPr marL="58702" marR="58702" defTabSz="1295400">
                        <a:lnSpc>
                          <a:spcPct val="130000"/>
                        </a:lnSpc>
                        <a:defRPr sz="1800">
                          <a:uFillTx/>
                        </a:defRPr>
                      </a:pPr>
                      <a:r>
                        <a:rPr sz="1600">
                          <a:solidFill>
                            <a:srgbClr val="FFFFFF"/>
                          </a:solidFill>
                          <a:uFill>
                            <a:solidFill>
                              <a:srgbClr val="000000"/>
                            </a:solidFill>
                          </a:uFill>
                        </a:rPr>
                        <a:t>time for 100x
more data</a:t>
                      </a:r>
                    </a:p>
                  </a:txBody>
                  <a:tcPr marL="50800" marR="50800" marT="50800" marB="50800" anchor="ctr" anchorCtr="0" horzOverflow="overflow">
                    <a:solidFill>
                      <a:srgbClr val="606060"/>
                    </a:solidFill>
                  </a:tcPr>
                </a:tc>
                <a:tc>
                  <a:txBody>
                    <a:bodyPr/>
                    <a:lstStyle/>
                    <a:p>
                      <a:pPr marL="58702" marR="58702" defTabSz="1295400">
                        <a:lnSpc>
                          <a:spcPct val="130000"/>
                        </a:lnSpc>
                        <a:defRPr sz="1800">
                          <a:uFillTx/>
                        </a:defRPr>
                      </a:pPr>
                      <a:r>
                        <a:rPr sz="1600">
                          <a:solidFill>
                            <a:srgbClr val="FFFFFF"/>
                          </a:solidFill>
                          <a:uFill>
                            <a:solidFill>
                              <a:srgbClr val="000000"/>
                            </a:solidFill>
                          </a:uFill>
                        </a:rPr>
                        <a:t>size for 100x
faster computer</a:t>
                      </a:r>
                    </a:p>
                  </a:txBody>
                  <a:tcPr marL="50800" marR="50800" marT="50800" marB="50800" anchor="ctr" anchorCtr="0" horzOverflow="overflow">
                    <a:lnR w="28575">
                      <a:miter lim="400000"/>
                    </a:lnR>
                    <a:solidFill>
                      <a:srgbClr val="606060"/>
                    </a:solidFill>
                  </a:tcPr>
                </a:tc>
              </a:tr>
              <a:tr h="764634">
                <a:tc>
                  <a:txBody>
                    <a:bodyPr/>
                    <a:lstStyle/>
                    <a:p>
                      <a:pPr marL="58702" marR="58702" defTabSz="1295400">
                        <a:lnSpc>
                          <a:spcPct val="130000"/>
                        </a:lnSpc>
                        <a:defRPr sz="1800">
                          <a:uFillTx/>
                        </a:defRPr>
                      </a:pPr>
                      <a:r>
                        <a:rPr sz="1600">
                          <a:uFill>
                            <a:solidFill>
                              <a:srgbClr val="000000"/>
                            </a:solidFill>
                          </a:uFill>
                        </a:rPr>
                        <a:t>1</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1600">
                          <a:uFill>
                            <a:solidFill>
                              <a:srgbClr val="000000"/>
                            </a:solidFill>
                          </a:uFill>
                        </a:rPr>
                        <a:t>constant</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independent of input size</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a:t>
                      </a:r>
                    </a:p>
                  </a:txBody>
                  <a:tcPr marL="50800" marR="50800" marT="50800" marB="50800" anchor="ctr" anchorCtr="0" horzOverflow="overflow">
                    <a:lnR w="28575">
                      <a:miter lim="400000"/>
                    </a:lnR>
                  </a:tcPr>
                </a:tc>
              </a:tr>
              <a:tr h="764634">
                <a:tc>
                  <a:txBody>
                    <a:bodyPr/>
                    <a:lstStyle/>
                    <a:p>
                      <a:pPr marL="58702" marR="58702" defTabSz="1295400">
                        <a:lnSpc>
                          <a:spcPct val="130000"/>
                        </a:lnSpc>
                        <a:defRPr sz="1800">
                          <a:uFillTx/>
                        </a:defRPr>
                      </a:pPr>
                      <a:r>
                        <a:rPr sz="1600">
                          <a:uFill>
                            <a:solidFill>
                              <a:srgbClr val="000000"/>
                            </a:solidFill>
                          </a:uFill>
                        </a:rPr>
                        <a:t>log 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1600">
                          <a:uFill>
                            <a:solidFill>
                              <a:srgbClr val="000000"/>
                            </a:solidFill>
                          </a:uFill>
                        </a:rPr>
                        <a:t>logarithmic</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nearly independent of input size</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a:t>
                      </a:r>
                    </a:p>
                  </a:txBody>
                  <a:tcPr marL="50800" marR="50800" marT="50800" marB="50800" anchor="ctr" anchorCtr="0" horzOverflow="overflow">
                    <a:lnR w="28575">
                      <a:miter lim="400000"/>
                    </a:lnR>
                  </a:tcPr>
                </a:tc>
              </a:tr>
              <a:tr h="764634">
                <a:tc>
                  <a:txBody>
                    <a:bodyPr/>
                    <a:lstStyle/>
                    <a:p>
                      <a:pPr marL="58702" marR="58702" defTabSz="1295400">
                        <a:lnSpc>
                          <a:spcPct val="130000"/>
                        </a:lnSpc>
                        <a:defRPr sz="1800">
                          <a:uFillTx/>
                        </a:defRPr>
                      </a:pPr>
                      <a:r>
                        <a:rPr sz="1600">
                          <a:uFill>
                            <a:solidFill>
                              <a:srgbClr val="000000"/>
                            </a:solidFill>
                          </a:uFill>
                        </a:rPr>
                        <a:t>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1600">
                          <a:uFill>
                            <a:solidFill>
                              <a:srgbClr val="000000"/>
                            </a:solidFill>
                          </a:uFill>
                        </a:rPr>
                        <a:t>linear</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optimal for N inputs</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a few minutes</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100x</a:t>
                      </a:r>
                    </a:p>
                  </a:txBody>
                  <a:tcPr marL="50800" marR="50800" marT="50800" marB="50800" anchor="ctr" anchorCtr="0" horzOverflow="overflow">
                    <a:lnR w="28575">
                      <a:miter lim="400000"/>
                    </a:lnR>
                  </a:tcPr>
                </a:tc>
              </a:tr>
              <a:tr h="764634">
                <a:tc>
                  <a:txBody>
                    <a:bodyPr/>
                    <a:lstStyle/>
                    <a:p>
                      <a:pPr marL="58702" marR="58702" defTabSz="1295400">
                        <a:lnSpc>
                          <a:spcPct val="130000"/>
                        </a:lnSpc>
                        <a:defRPr sz="1800">
                          <a:uFillTx/>
                        </a:defRPr>
                      </a:pPr>
                      <a:r>
                        <a:rPr sz="1600">
                          <a:uFill>
                            <a:solidFill>
                              <a:srgbClr val="000000"/>
                            </a:solidFill>
                          </a:uFill>
                        </a:rPr>
                        <a:t>N log 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1600">
                          <a:uFill>
                            <a:solidFill>
                              <a:srgbClr val="000000"/>
                            </a:solidFill>
                          </a:uFill>
                        </a:rPr>
                        <a:t>linearithmic</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nearly optimal for N inputs</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a few minutes</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100x</a:t>
                      </a:r>
                    </a:p>
                  </a:txBody>
                  <a:tcPr marL="50800" marR="50800" marT="50800" marB="50800" anchor="ctr" anchorCtr="0" horzOverflow="overflow">
                    <a:lnR w="28575">
                      <a:miter lim="400000"/>
                    </a:lnR>
                  </a:tcPr>
                </a:tc>
              </a:tr>
              <a:tr h="764634">
                <a:tc>
                  <a:txBody>
                    <a:bodyPr/>
                    <a:lstStyle/>
                    <a:p>
                      <a:pPr marL="58702" marR="58702" defTabSz="1295400">
                        <a:lnSpc>
                          <a:spcPct val="130000"/>
                        </a:lnSpc>
                        <a:defRPr sz="1600"/>
                      </a:pPr>
                      <a:r>
                        <a:t>N</a:t>
                      </a:r>
                      <a:r>
                        <a:rPr baseline="31999"/>
                        <a:t>2</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1600">
                          <a:uFill>
                            <a:solidFill>
                              <a:srgbClr val="000000"/>
                            </a:solidFill>
                          </a:uFill>
                        </a:rPr>
                        <a:t>quadratic</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not practical for large problems</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several hours</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10x</a:t>
                      </a:r>
                    </a:p>
                  </a:txBody>
                  <a:tcPr marL="50800" marR="50800" marT="50800" marB="50800" anchor="ctr" anchorCtr="0" horzOverflow="overflow">
                    <a:lnR w="28575">
                      <a:miter lim="400000"/>
                    </a:lnR>
                  </a:tcPr>
                </a:tc>
              </a:tr>
              <a:tr h="764634">
                <a:tc>
                  <a:txBody>
                    <a:bodyPr/>
                    <a:lstStyle/>
                    <a:p>
                      <a:pPr marL="58702" marR="58702" defTabSz="1295400">
                        <a:lnSpc>
                          <a:spcPct val="130000"/>
                        </a:lnSpc>
                        <a:defRPr sz="1600"/>
                      </a:pPr>
                      <a:r>
                        <a:t>N</a:t>
                      </a:r>
                      <a:r>
                        <a:rPr baseline="31999"/>
                        <a:t>3</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1600">
                          <a:uFill>
                            <a:solidFill>
                              <a:srgbClr val="000000"/>
                            </a:solidFill>
                          </a:uFill>
                        </a:rPr>
                        <a:t>cubic</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not practical for medium problems</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several weeks</a:t>
                      </a:r>
                    </a:p>
                  </a:txBody>
                  <a:tcPr marL="50800" marR="50800" marT="50800" marB="50800" anchor="ctr" anchorCtr="0" horzOverflow="overflow"/>
                </a:tc>
                <a:tc>
                  <a:txBody>
                    <a:bodyPr/>
                    <a:lstStyle/>
                    <a:p>
                      <a:pPr marL="58702" marR="58702" defTabSz="1295400">
                        <a:lnSpc>
                          <a:spcPct val="130000"/>
                        </a:lnSpc>
                        <a:defRPr sz="1800">
                          <a:uFillTx/>
                        </a:defRPr>
                      </a:pPr>
                      <a:r>
                        <a:rPr sz="1600">
                          <a:uFill>
                            <a:solidFill>
                              <a:srgbClr val="000000"/>
                            </a:solidFill>
                          </a:uFill>
                        </a:rPr>
                        <a:t>4–5x</a:t>
                      </a:r>
                    </a:p>
                  </a:txBody>
                  <a:tcPr marL="50800" marR="50800" marT="50800" marB="50800" anchor="ctr" anchorCtr="0" horzOverflow="overflow">
                    <a:lnR w="28575">
                      <a:miter lim="400000"/>
                    </a:lnR>
                  </a:tcPr>
                </a:tc>
              </a:tr>
              <a:tr h="764634">
                <a:tc>
                  <a:txBody>
                    <a:bodyPr/>
                    <a:lstStyle/>
                    <a:p>
                      <a:pPr marL="58702" marR="58702" defTabSz="1295400">
                        <a:lnSpc>
                          <a:spcPct val="130000"/>
                        </a:lnSpc>
                        <a:defRPr sz="1600"/>
                      </a:pPr>
                      <a:r>
                        <a:t>2</a:t>
                      </a:r>
                      <a:r>
                        <a:rPr baseline="31999"/>
                        <a:t>N</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sz="1600">
                          <a:uFill>
                            <a:solidFill>
                              <a:srgbClr val="000000"/>
                            </a:solidFill>
                          </a:uFill>
                        </a:rPr>
                        <a:t>exponential</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sz="1600">
                          <a:uFill>
                            <a:solidFill>
                              <a:srgbClr val="000000"/>
                            </a:solidFill>
                          </a:uFill>
                        </a:rPr>
                        <a:t>useful only for tiny problems</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sz="1600">
                          <a:uFill>
                            <a:solidFill>
                              <a:srgbClr val="000000"/>
                            </a:solidFill>
                          </a:uFill>
                        </a:rPr>
                        <a:t>forever</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sz="1600">
                          <a:uFill>
                            <a:solidFill>
                              <a:srgbClr val="000000"/>
                            </a:solidFill>
                          </a:uFill>
                        </a:rPr>
                        <a:t>1x</a:t>
                      </a:r>
                    </a:p>
                  </a:txBody>
                  <a:tcPr marL="50800" marR="50800" marT="50800" marB="50800" anchor="ctr" anchorCtr="0" horzOverflow="overflow">
                    <a:lnR w="28575">
                      <a:miter lim="400000"/>
                    </a:lnR>
                    <a:lnB w="28575">
                      <a:miter lim="400000"/>
                    </a:lnB>
                  </a:tcPr>
                </a:tc>
              </a:tr>
            </a:tbl>
          </a:graphicData>
        </a:graphic>
      </p:graphicFrame>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Consider the following scenario in your future"/>
          <p:cNvSpPr txBox="1"/>
          <p:nvPr>
            <p:ph type="title"/>
          </p:nvPr>
        </p:nvSpPr>
        <p:spPr>
          <a:prstGeom prst="rect">
            <a:avLst/>
          </a:prstGeom>
        </p:spPr>
        <p:txBody>
          <a:bodyPr/>
          <a:lstStyle/>
          <a:p>
            <a:pPr/>
            <a:r>
              <a:t>Consider the following scenario in your future</a:t>
            </a:r>
          </a:p>
        </p:txBody>
      </p:sp>
      <p:sp>
        <p:nvSpPr>
          <p:cNvPr id="3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7" name="Image" descr="Image"/>
          <p:cNvPicPr>
            <a:picLocks noChangeAspect="1"/>
          </p:cNvPicPr>
          <p:nvPr/>
        </p:nvPicPr>
        <p:blipFill>
          <a:blip r:embed="rId2">
            <a:extLst/>
          </a:blip>
          <a:stretch>
            <a:fillRect/>
          </a:stretch>
        </p:blipFill>
        <p:spPr>
          <a:xfrm>
            <a:off x="751144" y="901212"/>
            <a:ext cx="11146876" cy="6121877"/>
          </a:xfrm>
          <a:prstGeom prst="rect">
            <a:avLst/>
          </a:prstGeom>
          <a:ln w="12700"/>
        </p:spPr>
      </p:pic>
      <p:pic>
        <p:nvPicPr>
          <p:cNvPr id="368" name="Image" descr="Image"/>
          <p:cNvPicPr>
            <a:picLocks noChangeAspect="1"/>
          </p:cNvPicPr>
          <p:nvPr/>
        </p:nvPicPr>
        <p:blipFill>
          <a:blip r:embed="rId3">
            <a:extLst/>
          </a:blip>
          <a:stretch>
            <a:fillRect/>
          </a:stretch>
        </p:blipFill>
        <p:spPr>
          <a:xfrm>
            <a:off x="2092586" y="7327574"/>
            <a:ext cx="3428031" cy="2296513"/>
          </a:xfrm>
          <a:prstGeom prst="rect">
            <a:avLst/>
          </a:prstGeom>
          <a:ln w="12700"/>
        </p:spPr>
      </p:pic>
      <p:sp>
        <p:nvSpPr>
          <p:cNvPr id="369" name="how to write a problem to assist couple matching?"/>
          <p:cNvSpPr txBox="1"/>
          <p:nvPr/>
        </p:nvSpPr>
        <p:spPr>
          <a:xfrm>
            <a:off x="6212066" y="7544974"/>
            <a:ext cx="5613443"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vl1pPr>
          </a:lstStyle>
          <a:p>
            <a:pPr/>
            <a:r>
              <a:t>how to write a problem to assist couple matching?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8"/>
                                        </p:tgtEl>
                                        <p:attrNameLst>
                                          <p:attrName>style.visibility</p:attrName>
                                        </p:attrNameLst>
                                      </p:cBhvr>
                                      <p:to>
                                        <p:strVal val="visible"/>
                                      </p:to>
                                    </p:set>
                                    <p:animEffect filter="dissolve" transition="in">
                                      <p:cBhvr>
                                        <p:cTn id="7" dur="1500"/>
                                        <p:tgtEl>
                                          <p:spTgt spid="368"/>
                                        </p:tgtEl>
                                      </p:cBhvr>
                                    </p:animEffect>
                                  </p:childTnLst>
                                </p:cTn>
                              </p:par>
                            </p:childTnLst>
                          </p:cTn>
                        </p:par>
                        <p:par>
                          <p:cTn id="8" fill="hold">
                            <p:stCondLst>
                              <p:cond delay="1500"/>
                            </p:stCondLst>
                            <p:childTnLst>
                              <p:par>
                                <p:cTn id="9" presetClass="entr" nodeType="afterEffect" presetSubtype="16" presetID="23" grpId="2" fill="hold">
                                  <p:stCondLst>
                                    <p:cond delay="0"/>
                                  </p:stCondLst>
                                  <p:iterate type="el" backwards="0">
                                    <p:tmAbs val="0"/>
                                  </p:iterate>
                                  <p:childTnLst>
                                    <p:set>
                                      <p:cBhvr>
                                        <p:cTn id="10" fill="hold"/>
                                        <p:tgtEl>
                                          <p:spTgt spid="369"/>
                                        </p:tgtEl>
                                        <p:attrNameLst>
                                          <p:attrName>style.visibility</p:attrName>
                                        </p:attrNameLst>
                                      </p:cBhvr>
                                      <p:to>
                                        <p:strVal val="visible"/>
                                      </p:to>
                                    </p:set>
                                    <p:anim calcmode="lin" valueType="num">
                                      <p:cBhvr>
                                        <p:cTn id="11" dur="750" fill="hold"/>
                                        <p:tgtEl>
                                          <p:spTgt spid="369"/>
                                        </p:tgtEl>
                                        <p:attrNameLst>
                                          <p:attrName>ppt_w</p:attrName>
                                        </p:attrNameLst>
                                      </p:cBhvr>
                                      <p:tavLst>
                                        <p:tav tm="0">
                                          <p:val>
                                            <p:fltVal val="0"/>
                                          </p:val>
                                        </p:tav>
                                        <p:tav tm="100000">
                                          <p:val>
                                            <p:strVal val="#ppt_w"/>
                                          </p:val>
                                        </p:tav>
                                      </p:tavLst>
                                    </p:anim>
                                    <p:anim calcmode="lin" valueType="num">
                                      <p:cBhvr>
                                        <p:cTn id="12" dur="750" fill="hold"/>
                                        <p:tgtEl>
                                          <p:spTgt spid="3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8" grpId="1"/>
      <p:bldP build="whole" bldLvl="1" animBg="1" rev="0" advAuto="0" spid="369"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2" name="Image" descr="Image"/>
          <p:cNvPicPr>
            <a:picLocks noChangeAspect="1"/>
          </p:cNvPicPr>
          <p:nvPr/>
        </p:nvPicPr>
        <p:blipFill>
          <a:blip r:embed="rId2">
            <a:extLst/>
          </a:blip>
          <a:stretch>
            <a:fillRect/>
          </a:stretch>
        </p:blipFill>
        <p:spPr>
          <a:xfrm>
            <a:off x="2513286" y="1419002"/>
            <a:ext cx="7220435" cy="7681314"/>
          </a:xfrm>
          <a:prstGeom prst="rect">
            <a:avLst/>
          </a:prstGeom>
          <a:ln w="12700"/>
        </p:spPr>
      </p:pic>
      <p:sp>
        <p:nvSpPr>
          <p:cNvPr id="373" name="Consider the following scenario in your future"/>
          <p:cNvSpPr txBox="1"/>
          <p:nvPr/>
        </p:nvSpPr>
        <p:spPr>
          <a:xfrm>
            <a:off x="819150" y="-60886"/>
            <a:ext cx="11379200" cy="812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marL="58702" marR="58702" defTabSz="1295400">
              <a:defRPr sz="2800">
                <a:uFill>
                  <a:solidFill>
                    <a:srgbClr val="000000"/>
                  </a:solidFill>
                </a:uFill>
                <a:latin typeface="+mj-lt"/>
                <a:ea typeface="+mj-ea"/>
                <a:cs typeface="+mj-cs"/>
                <a:sym typeface="Futura"/>
              </a:defRPr>
            </a:lvl1pPr>
          </a:lstStyle>
          <a:p>
            <a:pPr/>
            <a:r>
              <a:t>Consider the following scenario in your future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Here Comes a Challenge"/>
          <p:cNvSpPr txBox="1"/>
          <p:nvPr>
            <p:ph type="title"/>
          </p:nvPr>
        </p:nvSpPr>
        <p:spPr>
          <a:prstGeom prst="rect">
            <a:avLst/>
          </a:prstGeom>
        </p:spPr>
        <p:txBody>
          <a:bodyPr/>
          <a:lstStyle/>
          <a:p>
            <a:pPr/>
            <a:r>
              <a:t>Here Comes a Challenge</a:t>
            </a:r>
          </a:p>
        </p:txBody>
      </p:sp>
      <p:sp>
        <p:nvSpPr>
          <p:cNvPr id="3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7" name="Image" descr="Image"/>
          <p:cNvPicPr>
            <a:picLocks noChangeAspect="1"/>
          </p:cNvPicPr>
          <p:nvPr/>
        </p:nvPicPr>
        <p:blipFill>
          <a:blip r:embed="rId2">
            <a:extLst/>
          </a:blip>
          <a:stretch>
            <a:fillRect/>
          </a:stretch>
        </p:blipFill>
        <p:spPr>
          <a:xfrm>
            <a:off x="6238235" y="5871644"/>
            <a:ext cx="5868233" cy="3305772"/>
          </a:xfrm>
          <a:prstGeom prst="rect">
            <a:avLst/>
          </a:prstGeom>
          <a:ln w="12700"/>
        </p:spPr>
      </p:pic>
      <p:pic>
        <p:nvPicPr>
          <p:cNvPr id="378" name="Image" descr="Image"/>
          <p:cNvPicPr>
            <a:picLocks noChangeAspect="1"/>
          </p:cNvPicPr>
          <p:nvPr/>
        </p:nvPicPr>
        <p:blipFill>
          <a:blip r:embed="rId3">
            <a:extLst/>
          </a:blip>
          <a:stretch>
            <a:fillRect/>
          </a:stretch>
        </p:blipFill>
        <p:spPr>
          <a:xfrm>
            <a:off x="478212" y="1113090"/>
            <a:ext cx="8210431" cy="4509177"/>
          </a:xfrm>
          <a:prstGeom prst="rect">
            <a:avLst/>
          </a:prstGeom>
          <a:ln w="12700"/>
        </p:spPr>
      </p:pic>
      <p:pic>
        <p:nvPicPr>
          <p:cNvPr id="379" name="Image" descr="Image"/>
          <p:cNvPicPr>
            <a:picLocks noChangeAspect="1"/>
          </p:cNvPicPr>
          <p:nvPr/>
        </p:nvPicPr>
        <p:blipFill>
          <a:blip r:embed="rId4">
            <a:extLst/>
          </a:blip>
          <a:stretch>
            <a:fillRect/>
          </a:stretch>
        </p:blipFill>
        <p:spPr>
          <a:xfrm>
            <a:off x="1431803" y="5922557"/>
            <a:ext cx="3428030" cy="2296513"/>
          </a:xfrm>
          <a:prstGeom prst="rect">
            <a:avLst/>
          </a:prstGeom>
          <a:ln w="12700"/>
        </p:spPr>
      </p:pic>
      <p:sp>
        <p:nvSpPr>
          <p:cNvPr id="380" name="how to address the challenge?"/>
          <p:cNvSpPr txBox="1"/>
          <p:nvPr/>
        </p:nvSpPr>
        <p:spPr>
          <a:xfrm>
            <a:off x="445370" y="8678683"/>
            <a:ext cx="562709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how to address the challenge?</a:t>
            </a:r>
          </a:p>
        </p:txBody>
      </p:sp>
      <p:graphicFrame>
        <p:nvGraphicFramePr>
          <p:cNvPr id="381" name="表格 1"/>
          <p:cNvGraphicFramePr/>
          <p:nvPr/>
        </p:nvGraphicFramePr>
        <p:xfrm>
          <a:off x="999256" y="1345897"/>
          <a:ext cx="11366501" cy="4276370"/>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1039670"/>
                <a:gridCol w="1290853"/>
                <a:gridCol w="1290853"/>
                <a:gridCol w="1290853"/>
                <a:gridCol w="1290853"/>
                <a:gridCol w="1290853"/>
                <a:gridCol w="1290853"/>
                <a:gridCol w="1290853"/>
                <a:gridCol w="1290853"/>
              </a:tblGrid>
              <a:tr h="415788">
                <a:tc rowSpan="2">
                  <a:txBody>
                    <a:bodyPr/>
                    <a:lstStyle/>
                    <a:p>
                      <a:pPr marL="58702" marR="58702" defTabSz="1295400">
                        <a:lnSpc>
                          <a:spcPct val="160000"/>
                        </a:lnSpc>
                        <a:defRPr sz="1800">
                          <a:uFillTx/>
                        </a:defRPr>
                      </a:pPr>
                      <a:r>
                        <a:rPr sz="1600">
                          <a:solidFill>
                            <a:srgbClr val="FFFFFF"/>
                          </a:solidFill>
                          <a:uFill>
                            <a:solidFill>
                              <a:srgbClr val="000000"/>
                            </a:solidFill>
                          </a:uFill>
                        </a:rPr>
                        <a:t>growth
rate</a:t>
                      </a:r>
                    </a:p>
                  </a:txBody>
                  <a:tcPr marL="50800" marR="50800" marT="50800" marB="50800" anchor="ctr" anchorCtr="0" horzOverflow="overflow">
                    <a:lnL w="0">
                      <a:miter lim="400000"/>
                    </a:lnL>
                    <a:lnR w="12700">
                      <a:solidFill>
                        <a:srgbClr val="D6D6D6"/>
                      </a:solidFill>
                      <a:miter lim="400000"/>
                    </a:lnR>
                    <a:lnT w="0">
                      <a:miter lim="400000"/>
                    </a:lnT>
                    <a:lnB w="12700">
                      <a:solidFill>
                        <a:srgbClr val="D6D6D6"/>
                      </a:solidFill>
                      <a:miter lim="400000"/>
                    </a:lnB>
                    <a:solidFill>
                      <a:srgbClr val="606060"/>
                    </a:solidFill>
                  </a:tcPr>
                </a:tc>
                <a:tc gridSpan="4">
                  <a:txBody>
                    <a:bodyPr/>
                    <a:lstStyle/>
                    <a:p>
                      <a:pPr marL="58702" marR="58702" defTabSz="1295400">
                        <a:lnSpc>
                          <a:spcPts val="3200"/>
                        </a:lnSpc>
                        <a:defRPr sz="1800">
                          <a:uFillTx/>
                        </a:defRPr>
                      </a:pPr>
                      <a:r>
                        <a:rPr sz="1600">
                          <a:solidFill>
                            <a:srgbClr val="FFFFFF"/>
                          </a:solidFill>
                          <a:uFill>
                            <a:solidFill>
                              <a:srgbClr val="000000"/>
                            </a:solidFill>
                          </a:uFill>
                        </a:rPr>
                        <a:t>problem size solvable in minutes</a:t>
                      </a:r>
                    </a:p>
                  </a:txBody>
                  <a:tcPr marL="50800" marR="50800" marT="50800" marB="50800" anchor="ctr" anchorCtr="0" horzOverflow="overflow">
                    <a:lnL w="12700">
                      <a:solidFill>
                        <a:srgbClr val="D6D6D6"/>
                      </a:solidFill>
                      <a:miter lim="400000"/>
                    </a:lnL>
                    <a:lnR w="12700">
                      <a:solidFill>
                        <a:srgbClr val="D6D6D6"/>
                      </a:solidFill>
                      <a:miter lim="400000"/>
                    </a:lnR>
                    <a:lnT w="0">
                      <a:miter lim="400000"/>
                    </a:lnT>
                    <a:lnB w="12700">
                      <a:solidFill>
                        <a:srgbClr val="D6D6D6"/>
                      </a:solidFill>
                      <a:miter lim="400000"/>
                    </a:lnB>
                    <a:solidFill>
                      <a:srgbClr val="606060"/>
                    </a:solidFill>
                  </a:tcPr>
                </a:tc>
                <a:tc hMerge="1">
                  <a:tcPr/>
                </a:tc>
                <a:tc hMerge="1">
                  <a:tcPr/>
                </a:tc>
                <a:tc hMerge="1">
                  <a:tcPr/>
                </a:tc>
                <a:tc gridSpan="4">
                  <a:txBody>
                    <a:bodyPr/>
                    <a:lstStyle/>
                    <a:p>
                      <a:pPr marL="58702" marR="58702" defTabSz="1295400">
                        <a:lnSpc>
                          <a:spcPts val="3200"/>
                        </a:lnSpc>
                        <a:defRPr sz="1800">
                          <a:uFillTx/>
                        </a:defRPr>
                      </a:pPr>
                      <a:r>
                        <a:rPr sz="1600">
                          <a:solidFill>
                            <a:srgbClr val="FFFFFF"/>
                          </a:solidFill>
                          <a:uFill>
                            <a:solidFill>
                              <a:srgbClr val="000000"/>
                            </a:solidFill>
                          </a:uFill>
                        </a:rPr>
                        <a:t>time to process millions of inputs</a:t>
                      </a:r>
                    </a:p>
                  </a:txBody>
                  <a:tcPr marL="50800" marR="50800" marT="50800" marB="50800" anchor="ctr" anchorCtr="0" horzOverflow="overflow">
                    <a:lnL w="12700">
                      <a:solidFill>
                        <a:srgbClr val="D6D6D6"/>
                      </a:solidFill>
                      <a:miter lim="400000"/>
                    </a:lnL>
                    <a:lnR w="0">
                      <a:miter lim="400000"/>
                    </a:lnR>
                    <a:lnT w="0">
                      <a:miter lim="400000"/>
                    </a:lnT>
                    <a:lnB w="12700">
                      <a:solidFill>
                        <a:srgbClr val="D6D6D6"/>
                      </a:solidFill>
                      <a:miter lim="400000"/>
                    </a:lnB>
                    <a:solidFill>
                      <a:srgbClr val="606060"/>
                    </a:solidFill>
                  </a:tcPr>
                </a:tc>
                <a:tc hMerge="1">
                  <a:tcPr/>
                </a:tc>
                <a:tc hMerge="1">
                  <a:tcPr/>
                </a:tc>
                <a:tc hMerge="1">
                  <a:tcPr/>
                </a:tc>
              </a:tr>
              <a:tr h="415788">
                <a:tc vMerge="1">
                  <a:tcPr/>
                </a:tc>
                <a:tc>
                  <a:txBody>
                    <a:bodyPr/>
                    <a:lstStyle/>
                    <a:p>
                      <a:pPr marL="58702" marR="58702" defTabSz="1295400">
                        <a:lnSpc>
                          <a:spcPts val="3200"/>
                        </a:lnSpc>
                        <a:defRPr sz="1800">
                          <a:uFillTx/>
                        </a:defRPr>
                      </a:pPr>
                      <a:r>
                        <a:rPr sz="1600">
                          <a:solidFill>
                            <a:srgbClr val="FFFFFF"/>
                          </a:solidFill>
                          <a:uFill>
                            <a:solidFill>
                              <a:srgbClr val="000000"/>
                            </a:solidFill>
                          </a:uFill>
                        </a:rPr>
                        <a:t>1970s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1980s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1990s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2000s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1970s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1980s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1990s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solidFill>
                      <a:srgbClr val="606060"/>
                    </a:solidFill>
                  </a:tcPr>
                </a:tc>
                <a:tc>
                  <a:txBody>
                    <a:bodyPr/>
                    <a:lstStyle/>
                    <a:p>
                      <a:pPr marL="58702" marR="58702" defTabSz="1295400">
                        <a:lnSpc>
                          <a:spcPts val="3200"/>
                        </a:lnSpc>
                        <a:defRPr sz="1800">
                          <a:uFillTx/>
                        </a:defRPr>
                      </a:pPr>
                      <a:r>
                        <a:rPr sz="1600">
                          <a:solidFill>
                            <a:srgbClr val="FFFFFF"/>
                          </a:solidFill>
                          <a:uFill>
                            <a:solidFill>
                              <a:srgbClr val="000000"/>
                            </a:solidFill>
                          </a:uFill>
                        </a:rPr>
                        <a:t>2000s</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solidFill>
                      <a:srgbClr val="606060"/>
                    </a:solidFill>
                  </a:tcPr>
                </a:tc>
              </a:tr>
              <a:tr h="658240">
                <a:tc>
                  <a:txBody>
                    <a:bodyPr/>
                    <a:lstStyle/>
                    <a:p>
                      <a:pPr marL="58702" marR="58702" defTabSz="1295400">
                        <a:lnSpc>
                          <a:spcPct val="130000"/>
                        </a:lnSpc>
                        <a:defRPr sz="1800">
                          <a:uFillTx/>
                        </a:defRPr>
                      </a:pPr>
                      <a:r>
                        <a:rPr sz="1600">
                          <a:uFill>
                            <a:solidFill>
                              <a:srgbClr val="000000"/>
                            </a:solidFill>
                          </a:uFill>
                        </a:rPr>
                        <a:t>1</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557310">
                <a:tc>
                  <a:txBody>
                    <a:bodyPr/>
                    <a:lstStyle/>
                    <a:p>
                      <a:pPr marL="58702" marR="58702" defTabSz="1295400">
                        <a:lnSpc>
                          <a:spcPct val="130000"/>
                        </a:lnSpc>
                        <a:defRPr sz="1800">
                          <a:uFillTx/>
                        </a:defRPr>
                      </a:pPr>
                      <a:r>
                        <a:rPr sz="1600">
                          <a:uFill>
                            <a:solidFill>
                              <a:srgbClr val="000000"/>
                            </a:solidFill>
                          </a:uFill>
                        </a:rPr>
                        <a:t>log N</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any</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instant</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557310">
                <a:tc>
                  <a:txBody>
                    <a:bodyPr/>
                    <a:lstStyle/>
                    <a:p>
                      <a:pPr marL="58702" marR="58702" defTabSz="1295400">
                        <a:lnSpc>
                          <a:spcPct val="130000"/>
                        </a:lnSpc>
                        <a:defRPr sz="1800">
                          <a:uFillTx/>
                        </a:defRPr>
                      </a:pPr>
                      <a:r>
                        <a:rPr sz="1600">
                          <a:uFill>
                            <a:solidFill>
                              <a:srgbClr val="000000"/>
                            </a:solidFill>
                          </a:uFill>
                        </a:rPr>
                        <a:t>N</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uFill>
                            <a:solidFill>
                              <a:srgbClr val="000000"/>
                            </a:solidFill>
                          </a:uFill>
                        </a:rPr>
                        <a:t>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000"/>
                        </a:lnSpc>
                        <a:defRPr sz="1800">
                          <a:uFillTx/>
                        </a:defRPr>
                      </a:pPr>
                      <a:r>
                        <a:rPr sz="1600">
                          <a:uFill>
                            <a:solidFill>
                              <a:srgbClr val="000000"/>
                            </a:solidFill>
                          </a:uFill>
                        </a:rPr>
                        <a:t>tens of
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uFill>
                            <a:solidFill>
                              <a:srgbClr val="000000"/>
                            </a:solidFill>
                          </a:uFill>
                        </a:rPr>
                        <a:t>hundreds of
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solidFill>
                            <a:srgbClr val="AB3226"/>
                          </a:solidFill>
                          <a:uFill>
                            <a:solidFill>
                              <a:srgbClr val="000000"/>
                            </a:solidFill>
                          </a:uFill>
                        </a:rPr>
                        <a:t>billions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minutes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seconds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second</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instant</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557310">
                <a:tc>
                  <a:txBody>
                    <a:bodyPr/>
                    <a:lstStyle/>
                    <a:p>
                      <a:pPr marL="58702" marR="58702" defTabSz="1295400">
                        <a:lnSpc>
                          <a:spcPct val="130000"/>
                        </a:lnSpc>
                        <a:defRPr sz="1800">
                          <a:uFillTx/>
                        </a:defRPr>
                      </a:pPr>
                      <a:r>
                        <a:rPr sz="1600">
                          <a:uFill>
                            <a:solidFill>
                              <a:srgbClr val="000000"/>
                            </a:solidFill>
                          </a:uFill>
                        </a:rPr>
                        <a:t>N log N</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uFill>
                            <a:solidFill>
                              <a:srgbClr val="000000"/>
                            </a:solidFill>
                          </a:uFill>
                        </a:rPr>
                        <a:t>hundreds of
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solidFill>
                            <a:srgbClr val="AB3226"/>
                          </a:solidFill>
                          <a:uFill>
                            <a:solidFill>
                              <a:srgbClr val="000000"/>
                            </a:solidFill>
                          </a:uFill>
                        </a:rPr>
                        <a:t>hundreds of
millions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hour</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minutes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uFill>
                            <a:solidFill>
                              <a:srgbClr val="000000"/>
                            </a:solidFill>
                          </a:uFill>
                        </a:rPr>
                        <a:t>tens of
seconds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seconds</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557310">
                <a:tc>
                  <a:txBody>
                    <a:bodyPr/>
                    <a:lstStyle/>
                    <a:p>
                      <a:pPr marL="58702" marR="58702" defTabSz="1295400">
                        <a:lnSpc>
                          <a:spcPct val="130000"/>
                        </a:lnSpc>
                        <a:defRPr sz="1600"/>
                      </a:pPr>
                      <a:r>
                        <a:t>N</a:t>
                      </a:r>
                      <a:r>
                        <a:rPr baseline="31999"/>
                        <a:t>2</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hundreds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thousand</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ts val="2400"/>
                        </a:lnSpc>
                        <a:defRPr sz="1800">
                          <a:uFillTx/>
                        </a:defRPr>
                      </a:pPr>
                      <a:r>
                        <a:rPr sz="1600">
                          <a:solidFill>
                            <a:srgbClr val="AB3226"/>
                          </a:solidFill>
                          <a:uFill>
                            <a:solidFill>
                              <a:srgbClr val="000000"/>
                            </a:solidFill>
                          </a:uFill>
                        </a:rPr>
                        <a:t>tens of
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decades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years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uFill>
                            <a:solidFill>
                              <a:srgbClr val="000000"/>
                            </a:solidFill>
                          </a:uFill>
                        </a:rPr>
                        <a:t>months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12700">
                      <a:solidFill>
                        <a:srgbClr val="D6D6D6"/>
                      </a:solidFill>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weeks</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12700">
                      <a:solidFill>
                        <a:srgbClr val="D6D6D6"/>
                      </a:solidFill>
                      <a:miter lim="400000"/>
                    </a:lnB>
                  </a:tcPr>
                </a:tc>
              </a:tr>
              <a:tr h="557310">
                <a:tc>
                  <a:txBody>
                    <a:bodyPr/>
                    <a:lstStyle/>
                    <a:p>
                      <a:pPr marL="58702" marR="58702" defTabSz="1295400">
                        <a:lnSpc>
                          <a:spcPct val="130000"/>
                        </a:lnSpc>
                        <a:defRPr sz="1600"/>
                      </a:pPr>
                      <a:r>
                        <a:t>N</a:t>
                      </a:r>
                      <a:r>
                        <a:rPr baseline="31999"/>
                        <a:t>3</a:t>
                      </a:r>
                    </a:p>
                  </a:txBody>
                  <a:tcPr marL="50800" marR="50800" marT="50800" marB="50800" anchor="ctr" anchorCtr="0" horzOverflow="overflow">
                    <a:lnL w="0">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uFill>
                            <a:solidFill>
                              <a:srgbClr val="000000"/>
                            </a:solidFill>
                          </a:uFill>
                        </a:rPr>
                        <a:t>hundred</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uFill>
                            <a:solidFill>
                              <a:srgbClr val="000000"/>
                            </a:solidFill>
                          </a:uFill>
                        </a:rPr>
                        <a:t>hundreds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uFill>
                            <a:solidFill>
                              <a:srgbClr val="000000"/>
                            </a:solidFill>
                          </a:uFill>
                        </a:rPr>
                        <a:t>thousand </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thousands</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never</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never</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C0C0C0"/>
                          </a:solidFill>
                          <a:uFill>
                            <a:solidFill>
                              <a:srgbClr val="000000"/>
                            </a:solidFill>
                          </a:uFill>
                        </a:rPr>
                        <a:t>never</a:t>
                      </a:r>
                    </a:p>
                  </a:txBody>
                  <a:tcPr marL="50800" marR="50800" marT="50800" marB="50800" anchor="ctr" anchorCtr="0" horzOverflow="overflow">
                    <a:lnL w="12700">
                      <a:solidFill>
                        <a:srgbClr val="D6D6D6"/>
                      </a:solidFill>
                      <a:miter lim="400000"/>
                    </a:lnL>
                    <a:lnR w="12700">
                      <a:solidFill>
                        <a:srgbClr val="D6D6D6"/>
                      </a:solidFill>
                      <a:miter lim="400000"/>
                    </a:lnR>
                    <a:lnT w="12700">
                      <a:solidFill>
                        <a:srgbClr val="D6D6D6"/>
                      </a:solidFill>
                      <a:miter lim="400000"/>
                    </a:lnT>
                    <a:lnB w="0">
                      <a:miter lim="400000"/>
                    </a:lnB>
                  </a:tcPr>
                </a:tc>
                <a:tc>
                  <a:txBody>
                    <a:bodyPr/>
                    <a:lstStyle/>
                    <a:p>
                      <a:pPr marL="58702" marR="58702" defTabSz="1295400">
                        <a:lnSpc>
                          <a:spcPct val="130000"/>
                        </a:lnSpc>
                        <a:defRPr sz="1800">
                          <a:uFillTx/>
                        </a:defRPr>
                      </a:pPr>
                      <a:r>
                        <a:rPr sz="1600">
                          <a:solidFill>
                            <a:srgbClr val="AB3226"/>
                          </a:solidFill>
                          <a:uFill>
                            <a:solidFill>
                              <a:srgbClr val="000000"/>
                            </a:solidFill>
                          </a:uFill>
                        </a:rPr>
                        <a:t>millennia</a:t>
                      </a:r>
                    </a:p>
                  </a:txBody>
                  <a:tcPr marL="50800" marR="50800" marT="50800" marB="50800" anchor="ctr" anchorCtr="0" horzOverflow="overflow">
                    <a:lnL w="12700">
                      <a:solidFill>
                        <a:srgbClr val="D6D6D6"/>
                      </a:solidFill>
                      <a:miter lim="400000"/>
                    </a:lnL>
                    <a:lnR w="0">
                      <a:miter lim="400000"/>
                    </a:lnR>
                    <a:lnT w="12700">
                      <a:solidFill>
                        <a:srgbClr val="D6D6D6"/>
                      </a:solidFill>
                      <a:miter lim="400000"/>
                    </a:lnT>
                    <a:lnB w="0">
                      <a:miter lim="400000"/>
                    </a:lnB>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79"/>
                                        </p:tgtEl>
                                        <p:attrNameLst>
                                          <p:attrName>style.visibility</p:attrName>
                                        </p:attrNameLst>
                                      </p:cBhvr>
                                      <p:to>
                                        <p:strVal val="visible"/>
                                      </p:to>
                                    </p:set>
                                    <p:animEffect filter="dissolve" transition="in">
                                      <p:cBhvr>
                                        <p:cTn id="7" dur="1500"/>
                                        <p:tgtEl>
                                          <p:spTgt spid="37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81"/>
                                        </p:tgtEl>
                                        <p:attrNameLst>
                                          <p:attrName>style.visibility</p:attrName>
                                        </p:attrNameLst>
                                      </p:cBhvr>
                                      <p:to>
                                        <p:strVal val="visible"/>
                                      </p:to>
                                    </p:set>
                                    <p:animEffect filter="dissolve" transition="in">
                                      <p:cBhvr>
                                        <p:cTn id="12" dur="15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9" grpId="1"/>
      <p:bldP build="whole" bldLvl="1" animBg="1" rev="0" advAuto="0" spid="381" grpId="2"/>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TwoSumFast"/>
          <p:cNvSpPr txBox="1"/>
          <p:nvPr>
            <p:ph type="title"/>
          </p:nvPr>
        </p:nvSpPr>
        <p:spPr>
          <a:prstGeom prst="rect">
            <a:avLst/>
          </a:prstGeom>
        </p:spPr>
        <p:txBody>
          <a:bodyPr/>
          <a:lstStyle/>
          <a:p>
            <a:pPr/>
            <a:r>
              <a:t>TwoSumFast</a:t>
            </a:r>
          </a:p>
        </p:txBody>
      </p:sp>
      <p:sp>
        <p:nvSpPr>
          <p:cNvPr id="3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5" name="螢幕快照 2016-03-10 上午11.30.33.png" descr="螢幕快照 2016-03-10 上午11.30.33.png"/>
          <p:cNvPicPr>
            <a:picLocks noChangeAspect="1"/>
          </p:cNvPicPr>
          <p:nvPr/>
        </p:nvPicPr>
        <p:blipFill>
          <a:blip r:embed="rId2">
            <a:extLst/>
          </a:blip>
          <a:stretch>
            <a:fillRect/>
          </a:stretch>
        </p:blipFill>
        <p:spPr>
          <a:xfrm>
            <a:off x="832892" y="1352098"/>
            <a:ext cx="8715751" cy="7963804"/>
          </a:xfrm>
          <a:prstGeom prst="rect">
            <a:avLst/>
          </a:prstGeom>
          <a:ln w="12700"/>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ThreeSumFast ???"/>
          <p:cNvSpPr txBox="1"/>
          <p:nvPr>
            <p:ph type="title"/>
          </p:nvPr>
        </p:nvSpPr>
        <p:spPr>
          <a:prstGeom prst="rect">
            <a:avLst/>
          </a:prstGeom>
        </p:spPr>
        <p:txBody>
          <a:bodyPr/>
          <a:lstStyle/>
          <a:p>
            <a:pPr/>
            <a:r>
              <a:t>ThreeSumFast ???</a:t>
            </a:r>
          </a:p>
        </p:txBody>
      </p:sp>
      <p:sp>
        <p:nvSpPr>
          <p:cNvPr id="3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9" name="螢幕快照 2016-03-10 上午11.34.32.png" descr="螢幕快照 2016-03-10 上午11.34.32.png"/>
          <p:cNvPicPr>
            <a:picLocks noChangeAspect="1"/>
          </p:cNvPicPr>
          <p:nvPr/>
        </p:nvPicPr>
        <p:blipFill>
          <a:blip r:embed="rId2">
            <a:extLst/>
          </a:blip>
          <a:stretch>
            <a:fillRect/>
          </a:stretch>
        </p:blipFill>
        <p:spPr>
          <a:xfrm>
            <a:off x="1110421" y="1746096"/>
            <a:ext cx="8679290" cy="7417015"/>
          </a:xfrm>
          <a:prstGeom prst="rect">
            <a:avLst/>
          </a:prstGeom>
          <a:ln w="12700"/>
        </p:spPr>
      </p:pic>
      <p:sp>
        <p:nvSpPr>
          <p:cNvPr id="390" name="Rectangle"/>
          <p:cNvSpPr/>
          <p:nvPr/>
        </p:nvSpPr>
        <p:spPr>
          <a:xfrm>
            <a:off x="1158301" y="1713909"/>
            <a:ext cx="8679290" cy="7417016"/>
          </a:xfrm>
          <a:prstGeom prst="rect">
            <a:avLst/>
          </a:prstGeom>
          <a:solidFill>
            <a:srgbClr val="FFFFFF"/>
          </a:solidFill>
          <a:ln w="12700"/>
        </p:spPr>
        <p:txBody>
          <a:bodyPr lIns="203200" tIns="203200" rIns="203200" bIns="203200"/>
          <a:lstStyle/>
          <a:p>
            <a:pPr marL="7224" marR="7224" defTabSz="1295400">
              <a:lnSpc>
                <a:spcPct val="120000"/>
              </a:lnSpc>
              <a:defRPr b="1" sz="2000">
                <a:uFill>
                  <a:solidFill>
                    <a:srgbClr val="000000"/>
                  </a:solidFill>
                </a:u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2" presetID="2" grpId="1" fill="hold">
                                  <p:stCondLst>
                                    <p:cond delay="0"/>
                                  </p:stCondLst>
                                  <p:iterate type="el" backwards="0">
                                    <p:tmAbs val="0"/>
                                  </p:iterate>
                                  <p:childTnLst>
                                    <p:anim calcmode="lin" valueType="num">
                                      <p:cBhvr>
                                        <p:cTn id="6" dur="1000" fill="hold"/>
                                        <p:tgtEl>
                                          <p:spTgt spid="390"/>
                                        </p:tgtEl>
                                        <p:attrNameLst>
                                          <p:attrName>ppt_x</p:attrName>
                                        </p:attrNameLst>
                                      </p:cBhvr>
                                      <p:tavLst>
                                        <p:tav tm="0">
                                          <p:val>
                                            <p:strVal val="ppt_x"/>
                                          </p:val>
                                        </p:tav>
                                        <p:tav tm="100000">
                                          <p:val>
                                            <p:strVal val="1+ppt_w/2"/>
                                          </p:val>
                                        </p:tav>
                                      </p:tavLst>
                                    </p:anim>
                                    <p:anim calcmode="lin" valueType="num">
                                      <p:cBhvr>
                                        <p:cTn id="7" dur="1000" fill="hold"/>
                                        <p:tgtEl>
                                          <p:spTgt spid="390"/>
                                        </p:tgtEl>
                                        <p:attrNameLst>
                                          <p:attrName>ppt_y</p:attrName>
                                        </p:attrNameLst>
                                      </p:cBhvr>
                                      <p:tavLst>
                                        <p:tav tm="0">
                                          <p:val>
                                            <p:strVal val="ppt_y"/>
                                          </p:val>
                                        </p:tav>
                                        <p:tav tm="100000">
                                          <p:val>
                                            <p:strVal val="ppt_y"/>
                                          </p:val>
                                        </p:tav>
                                      </p:tavLst>
                                    </p:anim>
                                    <p:set>
                                      <p:cBhvr>
                                        <p:cTn id="8" fill="hold">
                                          <p:stCondLst>
                                            <p:cond delay="999"/>
                                          </p:stCondLst>
                                        </p:cTn>
                                        <p:tgtEl>
                                          <p:spTgt spid="3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0"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An N2 log N algorithm for 3-Sum"/>
          <p:cNvSpPr txBox="1"/>
          <p:nvPr>
            <p:ph type="title"/>
          </p:nvPr>
        </p:nvSpPr>
        <p:spPr>
          <a:prstGeom prst="rect">
            <a:avLst/>
          </a:prstGeom>
        </p:spPr>
        <p:txBody>
          <a:bodyPr/>
          <a:lstStyle/>
          <a:p>
            <a:pPr/>
            <a:r>
              <a:t>An N</a:t>
            </a:r>
            <a:r>
              <a:rPr baseline="31999"/>
              <a:t>2</a:t>
            </a:r>
            <a:r>
              <a:t> log N algorithm for </a:t>
            </a:r>
            <a:r>
              <a:rPr cap="small"/>
              <a:t>3-Sum</a:t>
            </a:r>
          </a:p>
        </p:txBody>
      </p:sp>
      <p:sp>
        <p:nvSpPr>
          <p:cNvPr id="393" name="Algorithm.…"/>
          <p:cNvSpPr txBox="1"/>
          <p:nvPr>
            <p:ph type="body" idx="1"/>
          </p:nvPr>
        </p:nvSpPr>
        <p:spPr>
          <a:xfrm>
            <a:off x="216021" y="1389355"/>
            <a:ext cx="11379201" cy="8128001"/>
          </a:xfrm>
          <a:prstGeom prst="rect">
            <a:avLst/>
          </a:prstGeom>
        </p:spPr>
        <p:txBody>
          <a:bodyPr/>
          <a:lstStyle/>
          <a:p>
            <a:pPr indent="127000"/>
            <a:r>
              <a:t>Algorithm. </a:t>
            </a:r>
          </a:p>
          <a:p>
            <a:pPr lvl="1" marL="1003300" indent="-368300"/>
            <a:r>
              <a:t>Step 1:</a:t>
            </a:r>
            <a:r>
              <a:t>  Sort the </a:t>
            </a:r>
            <a:r>
              <a:rPr i="1">
                <a:latin typeface="Times New Roman"/>
                <a:ea typeface="Times New Roman"/>
                <a:cs typeface="Times New Roman"/>
                <a:sym typeface="Times New Roman"/>
              </a:rPr>
              <a:t>N</a:t>
            </a:r>
            <a:r>
              <a:t> (distinct) numbers.</a:t>
            </a:r>
          </a:p>
          <a:p>
            <a:pPr lvl="1" marL="1003300" indent="-368300"/>
            <a:r>
              <a:t>Step 2:  </a:t>
            </a:r>
            <a:r>
              <a:t>For each pair of numbers </a:t>
            </a:r>
            <a:r>
              <a:rPr sz="2000">
                <a:latin typeface="Lucida Sans Typewriter Regular"/>
                <a:ea typeface="Lucida Sans Typewriter Regular"/>
                <a:cs typeface="Lucida Sans Typewriter Regular"/>
                <a:sym typeface="Lucida Sans Typewriter Regular"/>
              </a:rPr>
              <a:t>a[i]</a:t>
            </a:r>
            <a:br>
              <a:rPr sz="2000">
                <a:latin typeface="Lucida Sans Typewriter Regular"/>
                <a:ea typeface="Lucida Sans Typewriter Regular"/>
                <a:cs typeface="Lucida Sans Typewriter Regular"/>
                <a:sym typeface="Lucida Sans Typewriter Regular"/>
              </a:rPr>
            </a:br>
            <a:r>
              <a:t>and </a:t>
            </a:r>
            <a:r>
              <a:rPr sz="2000">
                <a:latin typeface="Lucida Sans Typewriter Regular"/>
                <a:ea typeface="Lucida Sans Typewriter Regular"/>
                <a:cs typeface="Lucida Sans Typewriter Regular"/>
                <a:sym typeface="Lucida Sans Typewriter Regular"/>
              </a:rPr>
              <a:t>a[j]</a:t>
            </a:r>
            <a:r>
              <a:t>, binary search for </a:t>
            </a:r>
            <a:r>
              <a:rPr sz="2000">
                <a:latin typeface="Lucida Sans Typewriter Regular"/>
                <a:ea typeface="Lucida Sans Typewriter Regular"/>
                <a:cs typeface="Lucida Sans Typewriter Regular"/>
                <a:sym typeface="Lucida Sans Typewriter Regular"/>
              </a:rPr>
              <a:t>-(a[i] + a[j])</a:t>
            </a:r>
            <a:r>
              <a:t>.</a:t>
            </a:r>
          </a:p>
          <a:p>
            <a:pPr indent="127000"/>
            <a:br/>
            <a:br/>
            <a:r>
              <a:t>Analysis.  </a:t>
            </a:r>
            <a:r>
              <a:t>Order of growth is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2</a:t>
            </a:r>
            <a:r>
              <a:t> </a:t>
            </a:r>
            <a:r>
              <a:rPr>
                <a:latin typeface="Times New Roman"/>
                <a:ea typeface="Times New Roman"/>
                <a:cs typeface="Times New Roman"/>
                <a:sym typeface="Times New Roman"/>
              </a:rPr>
              <a:t>log</a:t>
            </a:r>
            <a:r>
              <a:rPr i="1">
                <a:latin typeface="Times New Roman"/>
                <a:ea typeface="Times New Roman"/>
                <a:cs typeface="Times New Roman"/>
                <a:sym typeface="Times New Roman"/>
              </a:rPr>
              <a:t> N</a:t>
            </a:r>
            <a:r>
              <a:t>.</a:t>
            </a:r>
          </a:p>
          <a:p>
            <a:pPr lvl="1" marL="1003300" indent="-368300"/>
            <a:r>
              <a:t>Step 1: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2</a:t>
            </a:r>
            <a:r>
              <a:t> with a sort.</a:t>
            </a:r>
          </a:p>
          <a:p>
            <a:pPr lvl="1" marL="1003300" indent="-368300"/>
            <a:r>
              <a:t>Step 2: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2 </a:t>
            </a:r>
            <a:r>
              <a:rPr>
                <a:latin typeface="Times New Roman"/>
                <a:ea typeface="Times New Roman"/>
                <a:cs typeface="Times New Roman"/>
                <a:sym typeface="Times New Roman"/>
              </a:rPr>
              <a:t>log</a:t>
            </a:r>
            <a:r>
              <a:rPr i="1">
                <a:latin typeface="Times New Roman"/>
                <a:ea typeface="Times New Roman"/>
                <a:cs typeface="Times New Roman"/>
                <a:sym typeface="Times New Roman"/>
              </a:rPr>
              <a:t> N</a:t>
            </a:r>
            <a:r>
              <a:t> with binary search.</a:t>
            </a:r>
          </a:p>
          <a:p>
            <a:pPr indent="127000"/>
            <a:br/>
            <a:br/>
            <a:r>
              <a:rPr>
                <a:solidFill>
                  <a:srgbClr val="005493"/>
                </a:solidFill>
                <a:uFill>
                  <a:solidFill>
                    <a:srgbClr val="0048AA"/>
                  </a:solidFill>
                </a:uFill>
              </a:rPr>
              <a:t>Remark.  </a:t>
            </a:r>
            <a:r>
              <a:t>Can achieve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2</a:t>
            </a:r>
            <a:r>
              <a:t> by modifying</a:t>
            </a:r>
            <a:br/>
            <a:r>
              <a:t>binary search step.</a:t>
            </a:r>
          </a:p>
        </p:txBody>
      </p:sp>
      <p:sp>
        <p:nvSpPr>
          <p:cNvPr id="3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binary search…"/>
          <p:cNvSpPr/>
          <p:nvPr/>
        </p:nvSpPr>
        <p:spPr>
          <a:xfrm>
            <a:off x="7812418" y="2962760"/>
            <a:ext cx="4466564" cy="7199978"/>
          </a:xfrm>
          <a:prstGeom prst="rect">
            <a:avLst/>
          </a:prstGeom>
          <a:ln w="12700"/>
          <a:extLst>
            <a:ext uri="{C572A759-6A51-4108-AA02-DFA0A04FC94B}">
              <ma14:wrappingTextBoxFlag xmlns:ma14="http://schemas.microsoft.com/office/mac/drawingml/2011/main" val="1"/>
            </a:ext>
          </a:extLst>
        </p:spPr>
        <p:txBody>
          <a:bodyPr lIns="203200" tIns="203200" rIns="203200" bIns="203200"/>
          <a:lstStyle/>
          <a:p>
            <a:pPr marL="7224" marR="7224" defTabSz="1295400">
              <a:lnSpc>
                <a:spcPct val="170000"/>
              </a:lnSpc>
              <a:defRPr b="1" sz="1800">
                <a:solidFill>
                  <a:srgbClr val="8D3124"/>
                </a:solidFill>
                <a:uFill>
                  <a:solidFill>
                    <a:srgbClr val="8D3124"/>
                  </a:solidFill>
                </a:uFill>
                <a:latin typeface="Lucida Grande"/>
                <a:ea typeface="Lucida Grande"/>
                <a:cs typeface="Lucida Grande"/>
                <a:sym typeface="Lucida Grande"/>
              </a:defRPr>
            </a:pPr>
            <a:r>
              <a:t>binary search</a:t>
            </a:r>
          </a:p>
          <a:p>
            <a:pPr marL="7224" marR="7224" defTabSz="1295400">
              <a:lnSpc>
                <a:spcPct val="170000"/>
              </a:lnSpc>
              <a:defRPr b="1" sz="1800">
                <a:uFill>
                  <a:solidFill>
                    <a:srgbClr val="000000"/>
                  </a:solidFill>
                </a:uFill>
              </a:defRPr>
            </a:pPr>
            <a:r>
              <a:t> (-40, -20)    </a:t>
            </a:r>
            <a:r>
              <a:rPr>
                <a:solidFill>
                  <a:srgbClr val="CBCBCB"/>
                </a:solidFill>
                <a:uFill>
                  <a:solidFill>
                    <a:srgbClr val="CBCBCB"/>
                  </a:solidFill>
                </a:uFill>
              </a:rPr>
              <a:t>60</a:t>
            </a:r>
          </a:p>
          <a:p>
            <a:pPr marL="7224" marR="7224" defTabSz="1295400">
              <a:lnSpc>
                <a:spcPct val="170000"/>
              </a:lnSpc>
              <a:defRPr b="1" sz="1800">
                <a:uFill>
                  <a:solidFill>
                    <a:srgbClr val="000000"/>
                  </a:solidFill>
                </a:uFill>
              </a:defRPr>
            </a:pPr>
            <a:r>
              <a:t> (-40, -10)    </a:t>
            </a:r>
            <a:r>
              <a:rPr>
                <a:solidFill>
                  <a:srgbClr val="CBCBCB"/>
                </a:solidFill>
                <a:uFill>
                  <a:solidFill>
                    <a:srgbClr val="CBCBCB"/>
                  </a:solidFill>
                </a:uFill>
              </a:rPr>
              <a:t>50</a:t>
            </a:r>
          </a:p>
          <a:p>
            <a:pPr marL="7224" marR="7224" defTabSz="1295400">
              <a:lnSpc>
                <a:spcPct val="170000"/>
              </a:lnSpc>
              <a:defRPr b="1" sz="1800">
                <a:uFill>
                  <a:solidFill>
                    <a:srgbClr val="000000"/>
                  </a:solidFill>
                </a:uFill>
              </a:defRPr>
            </a:pPr>
            <a:r>
              <a:t> (-40,   0)    40</a:t>
            </a:r>
          </a:p>
          <a:p>
            <a:pPr marL="7224" marR="7224" defTabSz="1295400">
              <a:lnSpc>
                <a:spcPct val="170000"/>
              </a:lnSpc>
              <a:defRPr b="1" sz="1800">
                <a:uFill>
                  <a:solidFill>
                    <a:srgbClr val="000000"/>
                  </a:solidFill>
                </a:uFill>
              </a:defRPr>
            </a:pPr>
            <a:r>
              <a:t> (-40,   5)    </a:t>
            </a:r>
            <a:r>
              <a:rPr>
                <a:solidFill>
                  <a:srgbClr val="CBCBCB"/>
                </a:solidFill>
                <a:uFill>
                  <a:solidFill>
                    <a:srgbClr val="CBCBCB"/>
                  </a:solidFill>
                </a:uFill>
              </a:rPr>
              <a:t>35</a:t>
            </a:r>
          </a:p>
          <a:p>
            <a:pPr marL="7224" marR="7224" defTabSz="1295400">
              <a:lnSpc>
                <a:spcPct val="170000"/>
              </a:lnSpc>
              <a:defRPr b="1" sz="1800">
                <a:uFill>
                  <a:solidFill>
                    <a:srgbClr val="000000"/>
                  </a:solidFill>
                </a:uFill>
              </a:defRPr>
            </a:pPr>
            <a:r>
              <a:t> (-40,  10)    30</a:t>
            </a:r>
          </a:p>
          <a:p>
            <a:pPr marL="7224" marR="7224" defTabSz="1295400">
              <a:lnSpc>
                <a:spcPct val="170000"/>
              </a:lnSpc>
              <a:defRPr b="1" sz="1800">
                <a:uFill>
                  <a:solidFill>
                    <a:srgbClr val="000000"/>
                  </a:solidFill>
                </a:uFill>
              </a:defRPr>
            </a:pPr>
            <a:r>
              <a:t>   ⋮            ⋮</a:t>
            </a:r>
          </a:p>
          <a:p>
            <a:pPr marL="7224" marR="7224" defTabSz="1295400">
              <a:lnSpc>
                <a:spcPct val="170000"/>
              </a:lnSpc>
              <a:defRPr b="1" sz="1800">
                <a:uFill>
                  <a:solidFill>
                    <a:srgbClr val="000000"/>
                  </a:solidFill>
                </a:uFill>
              </a:defRPr>
            </a:pPr>
            <a:r>
              <a:t> (-20, -10)   </a:t>
            </a:r>
            <a:r>
              <a:t> 30</a:t>
            </a:r>
          </a:p>
          <a:p>
            <a:pPr marL="7224" marR="7224" defTabSz="1295400">
              <a:lnSpc>
                <a:spcPct val="170000"/>
              </a:lnSpc>
              <a:defRPr b="1" sz="1800">
                <a:uFill>
                  <a:solidFill>
                    <a:srgbClr val="000000"/>
                  </a:solidFill>
                </a:uFill>
              </a:defRPr>
            </a:pPr>
            <a:r>
              <a:t>   ⋮            ⋮</a:t>
            </a:r>
          </a:p>
          <a:p>
            <a:pPr marL="7224" marR="7224" defTabSz="1295400">
              <a:lnSpc>
                <a:spcPct val="170000"/>
              </a:lnSpc>
              <a:defRPr b="1" sz="1800">
                <a:uFill>
                  <a:solidFill>
                    <a:srgbClr val="000000"/>
                  </a:solidFill>
                </a:uFill>
              </a:defRPr>
            </a:pPr>
            <a:r>
              <a:t> (-10,   0)   </a:t>
            </a:r>
            <a:r>
              <a:rPr>
                <a:solidFill>
                  <a:srgbClr val="CBCBCB"/>
                </a:solidFill>
                <a:uFill>
                  <a:solidFill>
                    <a:srgbClr val="CBCBCB"/>
                  </a:solidFill>
                </a:uFill>
              </a:rPr>
              <a:t> </a:t>
            </a:r>
            <a:r>
              <a:t>10</a:t>
            </a:r>
          </a:p>
          <a:p>
            <a:pPr marL="7224" marR="7224" defTabSz="1295400">
              <a:lnSpc>
                <a:spcPct val="170000"/>
              </a:lnSpc>
              <a:defRPr b="1" sz="1800">
                <a:uFill>
                  <a:solidFill>
                    <a:srgbClr val="000000"/>
                  </a:solidFill>
                </a:uFill>
              </a:defRPr>
            </a:pPr>
            <a:r>
              <a:t>   ⋮            ⋮</a:t>
            </a:r>
          </a:p>
          <a:p>
            <a:pPr marL="7224" marR="7224" defTabSz="1295400">
              <a:lnSpc>
                <a:spcPct val="170000"/>
              </a:lnSpc>
              <a:defRPr b="1" sz="1800">
                <a:uFill>
                  <a:solidFill>
                    <a:srgbClr val="000000"/>
                  </a:solidFill>
                </a:uFill>
              </a:defRPr>
            </a:pPr>
            <a:r>
              <a:t> ( 10,  30)   </a:t>
            </a:r>
            <a:r>
              <a:t>-40</a:t>
            </a:r>
          </a:p>
          <a:p>
            <a:pPr marL="7224" marR="7224" defTabSz="1295400">
              <a:lnSpc>
                <a:spcPct val="170000"/>
              </a:lnSpc>
              <a:defRPr b="1" sz="1800">
                <a:uFill>
                  <a:solidFill>
                    <a:srgbClr val="000000"/>
                  </a:solidFill>
                </a:uFill>
              </a:defRPr>
            </a:pPr>
            <a:r>
              <a:t> ( 10,  40)   </a:t>
            </a:r>
            <a:r>
              <a:rPr>
                <a:solidFill>
                  <a:srgbClr val="CBCBCB"/>
                </a:solidFill>
                <a:uFill>
                  <a:solidFill>
                    <a:srgbClr val="CBCBCB"/>
                  </a:solidFill>
                </a:uFill>
              </a:rPr>
              <a:t>-50</a:t>
            </a:r>
          </a:p>
          <a:p>
            <a:pPr marL="7224" marR="7224" defTabSz="1295400">
              <a:lnSpc>
                <a:spcPct val="170000"/>
              </a:lnSpc>
              <a:defRPr b="1" sz="1800">
                <a:uFill>
                  <a:solidFill>
                    <a:srgbClr val="000000"/>
                  </a:solidFill>
                </a:uFill>
              </a:defRPr>
            </a:pPr>
            <a:r>
              <a:t> ( 30,  40)   </a:t>
            </a:r>
            <a:r>
              <a:rPr>
                <a:solidFill>
                  <a:srgbClr val="CBCBCB"/>
                </a:solidFill>
                <a:uFill>
                  <a:solidFill>
                    <a:srgbClr val="CBCBCB"/>
                  </a:solidFill>
                </a:uFill>
              </a:rPr>
              <a:t>-70</a:t>
            </a:r>
          </a:p>
        </p:txBody>
      </p:sp>
      <p:sp>
        <p:nvSpPr>
          <p:cNvPr id="396" name="input…"/>
          <p:cNvSpPr/>
          <p:nvPr/>
        </p:nvSpPr>
        <p:spPr>
          <a:xfrm>
            <a:off x="7899400" y="1031875"/>
            <a:ext cx="4292600" cy="1085850"/>
          </a:xfrm>
          <a:prstGeom prst="rect">
            <a:avLst/>
          </a:prstGeom>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50000"/>
              </a:lnSpc>
              <a:defRPr b="1" sz="1800">
                <a:solidFill>
                  <a:srgbClr val="8D3124"/>
                </a:solidFill>
                <a:uFill>
                  <a:solidFill>
                    <a:srgbClr val="8D3124"/>
                  </a:solidFill>
                </a:uFill>
                <a:latin typeface="Lucida Grande"/>
                <a:ea typeface="Lucida Grande"/>
                <a:cs typeface="Lucida Grande"/>
                <a:sym typeface="Lucida Grande"/>
              </a:defRPr>
            </a:pPr>
            <a:r>
              <a:t>input</a:t>
            </a:r>
          </a:p>
          <a:p>
            <a:pPr marL="7224" marR="7224" defTabSz="1295400">
              <a:lnSpc>
                <a:spcPct val="150000"/>
              </a:lnSpc>
              <a:defRPr b="1" sz="1800">
                <a:uFill>
                  <a:solidFill>
                    <a:srgbClr val="000000"/>
                  </a:solidFill>
                </a:uFill>
              </a:defRPr>
            </a:pPr>
            <a:r>
              <a:t>  30 -40 -20 -10 40  0 10  5</a:t>
            </a:r>
          </a:p>
        </p:txBody>
      </p:sp>
      <p:sp>
        <p:nvSpPr>
          <p:cNvPr id="397" name="sort…"/>
          <p:cNvSpPr/>
          <p:nvPr/>
        </p:nvSpPr>
        <p:spPr>
          <a:xfrm>
            <a:off x="7899400" y="1966033"/>
            <a:ext cx="4292600" cy="1085851"/>
          </a:xfrm>
          <a:prstGeom prst="rect">
            <a:avLst/>
          </a:prstGeom>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50000"/>
              </a:lnSpc>
              <a:defRPr b="1" sz="1800">
                <a:solidFill>
                  <a:srgbClr val="8D3124"/>
                </a:solidFill>
                <a:uFill>
                  <a:solidFill>
                    <a:srgbClr val="8D3124"/>
                  </a:solidFill>
                </a:uFill>
                <a:latin typeface="Lucida Grande"/>
                <a:ea typeface="Lucida Grande"/>
                <a:cs typeface="Lucida Grande"/>
                <a:sym typeface="Lucida Grande"/>
              </a:defRPr>
            </a:pPr>
            <a:r>
              <a:t>sort</a:t>
            </a:r>
          </a:p>
          <a:p>
            <a:pPr marL="7224" marR="7224" defTabSz="1295400">
              <a:lnSpc>
                <a:spcPct val="150000"/>
              </a:lnSpc>
              <a:defRPr b="1" sz="1800">
                <a:uFill>
                  <a:solidFill>
                    <a:srgbClr val="000000"/>
                  </a:solidFill>
                </a:uFill>
              </a:defRPr>
            </a:pPr>
            <a:r>
              <a:t> -40 -20 -10   0  5 10 30 40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3">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9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9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393">
                                            <p:txEl>
                                              <p:pRg st="3" end="3"/>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393">
                                            <p:txEl>
                                              <p:pRg st="4" end="4"/>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39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39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7" grpId="2"/>
      <p:bldP build="p" bldLvl="5" animBg="1" rev="0" advAuto="0" spid="393"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Comparing programs"/>
          <p:cNvSpPr txBox="1"/>
          <p:nvPr>
            <p:ph type="title"/>
          </p:nvPr>
        </p:nvSpPr>
        <p:spPr>
          <a:prstGeom prst="rect">
            <a:avLst/>
          </a:prstGeom>
        </p:spPr>
        <p:txBody>
          <a:bodyPr/>
          <a:lstStyle/>
          <a:p>
            <a:pPr/>
            <a:r>
              <a:t>Comparing programs</a:t>
            </a:r>
          </a:p>
        </p:txBody>
      </p:sp>
      <p:sp>
        <p:nvSpPr>
          <p:cNvPr id="402" name="Hypothesis.  The sorting-based N 2 log N algorithm for 3-Sum is significantly faster in practice than the brute-force N 3  algorithm.…"/>
          <p:cNvSpPr txBox="1"/>
          <p:nvPr>
            <p:ph type="body" idx="1"/>
          </p:nvPr>
        </p:nvSpPr>
        <p:spPr>
          <a:xfrm>
            <a:off x="812800" y="1168292"/>
            <a:ext cx="11379200" cy="9227972"/>
          </a:xfrm>
          <a:prstGeom prst="rect">
            <a:avLst/>
          </a:prstGeom>
        </p:spPr>
        <p:txBody>
          <a:bodyPr/>
          <a:lstStyle/>
          <a:p>
            <a:pPr indent="127000"/>
            <a:r>
              <a:t>Hypothesis.  </a:t>
            </a:r>
            <a:r>
              <a:t>The sorting-based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2 </a:t>
            </a:r>
            <a:r>
              <a:rPr>
                <a:latin typeface="Times New Roman"/>
                <a:ea typeface="Times New Roman"/>
                <a:cs typeface="Times New Roman"/>
                <a:sym typeface="Times New Roman"/>
              </a:rPr>
              <a:t>log</a:t>
            </a:r>
            <a:r>
              <a:rPr i="1">
                <a:latin typeface="Times New Roman"/>
                <a:ea typeface="Times New Roman"/>
                <a:cs typeface="Times New Roman"/>
                <a:sym typeface="Times New Roman"/>
              </a:rPr>
              <a:t> N</a:t>
            </a:r>
            <a:r>
              <a:t> algorithm for </a:t>
            </a:r>
            <a:r>
              <a:rPr cap="small"/>
              <a:t>3-Sum</a:t>
            </a:r>
            <a:r>
              <a:t> is significantly faster in practice than the brute-force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3 </a:t>
            </a:r>
            <a:r>
              <a:rPr baseline="31999"/>
              <a:t> </a:t>
            </a:r>
            <a:r>
              <a:t>algorithm.</a:t>
            </a:r>
          </a:p>
          <a:p>
            <a:pPr indent="127000"/>
            <a:br/>
            <a:br/>
            <a:br/>
            <a:br/>
            <a:br/>
            <a:br/>
            <a:br/>
            <a:br/>
            <a:br/>
            <a:br/>
            <a:br/>
            <a:br/>
            <a:br/>
            <a:r>
              <a:t>Guiding principle.  </a:t>
            </a:r>
            <a:r>
              <a:t>Typically, better order of growth  </a:t>
            </a:r>
            <a:r>
              <a:rPr>
                <a:latin typeface="Symbol"/>
                <a:ea typeface="Symbol"/>
                <a:cs typeface="Symbol"/>
                <a:sym typeface="Symbol"/>
              </a:rPr>
              <a:t>Þ </a:t>
            </a:r>
            <a:r>
              <a:t> faster in practice.</a:t>
            </a:r>
          </a:p>
        </p:txBody>
      </p:sp>
      <p:sp>
        <p:nvSpPr>
          <p:cNvPr id="4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04" name="表格 2"/>
          <p:cNvGraphicFramePr/>
          <p:nvPr/>
        </p:nvGraphicFramePr>
        <p:xfrm>
          <a:off x="7009130" y="2844800"/>
          <a:ext cx="3327366" cy="48768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295238"/>
                <a:gridCol w="2032126"/>
              </a:tblGrid>
              <a:tr h="60960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N</a:t>
                      </a:r>
                    </a:p>
                  </a:txBody>
                  <a:tcPr marL="50800" marR="50800" marT="50800" marB="50800" anchor="ctr" anchorCtr="0" horzOverflow="overflow">
                    <a:lnL w="28575">
                      <a:miter lim="400000"/>
                    </a:lnL>
                  </a:tcPr>
                </a:tc>
                <a:tc>
                  <a:txBody>
                    <a:bodyPr/>
                    <a:lstStyle/>
                    <a:p>
                      <a:pPr marL="58702" marR="58702" defTabSz="1295400">
                        <a:lnSpc>
                          <a:spcPct val="130000"/>
                        </a:lnSpc>
                        <a:defRPr sz="1800"/>
                      </a:pPr>
                      <a:r>
                        <a:t>time (seconds) </a:t>
                      </a:r>
                      <a:r>
                        <a:t> </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1.000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0,14</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2.000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0,18</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4.000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0,34</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8.000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0,96</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16.000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3,67</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32.000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14,88</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64.000</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59,16</a:t>
                      </a:r>
                    </a:p>
                  </a:txBody>
                  <a:tcPr marL="50800" marR="50800" marT="50800" marB="50800" anchor="ctr" anchorCtr="0" horzOverflow="overflow">
                    <a:lnR w="28575">
                      <a:miter lim="400000"/>
                    </a:lnR>
                    <a:lnB w="28575">
                      <a:miter lim="400000"/>
                    </a:lnB>
                  </a:tcPr>
                </a:tc>
              </a:tr>
            </a:tbl>
          </a:graphicData>
        </a:graphic>
      </p:graphicFrame>
      <p:graphicFrame>
        <p:nvGraphicFramePr>
          <p:cNvPr id="405" name="表格 1"/>
          <p:cNvGraphicFramePr/>
          <p:nvPr/>
        </p:nvGraphicFramePr>
        <p:xfrm>
          <a:off x="2691130" y="2844800"/>
          <a:ext cx="3329179" cy="30480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291844"/>
                <a:gridCol w="2037334"/>
              </a:tblGrid>
              <a:tr h="60960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N</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time (seconds)</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1.000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0,1</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2.000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0,8</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4.000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6,4</a:t>
                      </a:r>
                    </a:p>
                  </a:txBody>
                  <a:tcPr marL="50800" marR="50800" marT="50800" marB="50800" anchor="ctr" anchorCtr="0" horzOverflow="overflow">
                    <a:lnR w="28575">
                      <a:miter lim="400000"/>
                    </a:lnR>
                  </a:tcPr>
                </a:tc>
              </a:tr>
              <a:tr h="609600">
                <a:tc>
                  <a:txBody>
                    <a:bodyPr/>
                    <a:lstStyle/>
                    <a:p>
                      <a:pPr marL="58702" marR="58702" defTabSz="1295400">
                        <a:lnSpc>
                          <a:spcPct val="130000"/>
                        </a:lnSpc>
                        <a:defRPr sz="1800">
                          <a:uFillTx/>
                        </a:defRPr>
                      </a:pPr>
                      <a:r>
                        <a:rPr>
                          <a:uFill>
                            <a:solidFill>
                              <a:srgbClr val="000000"/>
                            </a:solidFill>
                          </a:uFill>
                        </a:rPr>
                        <a:t>8.000</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51,1</a:t>
                      </a:r>
                    </a:p>
                  </a:txBody>
                  <a:tcPr marL="50800" marR="50800" marT="50800" marB="50800" anchor="ctr" anchorCtr="0" horzOverflow="overflow">
                    <a:lnR w="28575">
                      <a:miter lim="400000"/>
                    </a:lnR>
                    <a:lnB w="28575">
                      <a:miter lim="400000"/>
                    </a:lnB>
                  </a:tcPr>
                </a:tc>
              </a:tr>
            </a:tbl>
          </a:graphicData>
        </a:graphic>
      </p:graphicFrame>
      <p:sp>
        <p:nvSpPr>
          <p:cNvPr id="406" name="ThreeSum.java"/>
          <p:cNvSpPr txBox="1"/>
          <p:nvPr/>
        </p:nvSpPr>
        <p:spPr>
          <a:xfrm>
            <a:off x="2705100" y="6038850"/>
            <a:ext cx="3327400" cy="330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150000"/>
              </a:lnSpc>
              <a:defRPr b="1" sz="1600">
                <a:uFill>
                  <a:solidFill>
                    <a:srgbClr val="000000"/>
                  </a:solidFill>
                </a:uFill>
                <a:latin typeface="Lucida Grande"/>
                <a:ea typeface="Lucida Grande"/>
                <a:cs typeface="Lucida Grande"/>
                <a:sym typeface="Lucida Grande"/>
              </a:defRPr>
            </a:lvl1pPr>
          </a:lstStyle>
          <a:p>
            <a:pPr/>
            <a:r>
              <a:t>ThreeSum.java</a:t>
            </a:r>
          </a:p>
        </p:txBody>
      </p:sp>
      <p:sp>
        <p:nvSpPr>
          <p:cNvPr id="407" name="ThreeSumFast.java"/>
          <p:cNvSpPr txBox="1"/>
          <p:nvPr/>
        </p:nvSpPr>
        <p:spPr>
          <a:xfrm>
            <a:off x="7010400" y="7943850"/>
            <a:ext cx="3327400" cy="330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150000"/>
              </a:lnSpc>
              <a:defRPr b="1" sz="1600">
                <a:uFill>
                  <a:solidFill>
                    <a:srgbClr val="000000"/>
                  </a:solidFill>
                </a:uFill>
                <a:latin typeface="Lucida Grande"/>
                <a:ea typeface="Lucida Grande"/>
                <a:cs typeface="Lucida Grande"/>
                <a:sym typeface="Lucida Grande"/>
              </a:defRPr>
            </a:lvl1pPr>
          </a:lstStyle>
          <a:p>
            <a:pPr/>
            <a:r>
              <a:t>ThreeSumFast.java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02"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Measuring the running time"/>
          <p:cNvSpPr txBox="1"/>
          <p:nvPr>
            <p:ph type="title"/>
          </p:nvPr>
        </p:nvSpPr>
        <p:spPr>
          <a:prstGeom prst="rect">
            <a:avLst/>
          </a:prstGeom>
        </p:spPr>
        <p:txBody>
          <a:bodyPr/>
          <a:lstStyle/>
          <a:p>
            <a:pPr/>
            <a:r>
              <a:t>Measuring the running time</a:t>
            </a:r>
          </a:p>
        </p:txBody>
      </p:sp>
      <p:sp>
        <p:nvSpPr>
          <p:cNvPr id="99" name="Q.  How to time a program?…"/>
          <p:cNvSpPr txBox="1"/>
          <p:nvPr>
            <p:ph type="body" idx="1"/>
          </p:nvPr>
        </p:nvSpPr>
        <p:spPr>
          <a:prstGeom prst="rect">
            <a:avLst/>
          </a:prstGeom>
        </p:spPr>
        <p:txBody>
          <a:bodyPr/>
          <a:lstStyle/>
          <a:p>
            <a:pPr indent="127000"/>
            <a:r>
              <a:t>Q.  </a:t>
            </a:r>
            <a:r>
              <a:t>How to time a program?</a:t>
            </a:r>
          </a:p>
          <a:p>
            <a:pPr indent="127000"/>
            <a:r>
              <a:t>A.  </a:t>
            </a:r>
            <a:r>
              <a:t>Automatic.</a:t>
            </a:r>
          </a:p>
        </p:txBody>
      </p:sp>
      <p:sp>
        <p:nvSpPr>
          <p:cNvPr id="100"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 name="client code"/>
          <p:cNvSpPr txBox="1"/>
          <p:nvPr/>
        </p:nvSpPr>
        <p:spPr>
          <a:xfrm>
            <a:off x="1885396" y="7797800"/>
            <a:ext cx="8432801" cy="342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client code</a:t>
            </a:r>
          </a:p>
        </p:txBody>
      </p:sp>
      <p:sp>
        <p:nvSpPr>
          <p:cNvPr id="102" name="public static void main(String[] args)…"/>
          <p:cNvSpPr/>
          <p:nvPr/>
        </p:nvSpPr>
        <p:spPr>
          <a:xfrm>
            <a:off x="1901735" y="4983616"/>
            <a:ext cx="7404101" cy="412496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public static void main(String[] args)</a:t>
            </a:r>
          </a:p>
          <a:p>
            <a:pPr marL="7224" marR="7224" defTabSz="1295400">
              <a:lnSpc>
                <a:spcPct val="140000"/>
              </a:lnSpc>
              <a:defRPr b="1" sz="2000">
                <a:uFill>
                  <a:solidFill>
                    <a:srgbClr val="000000"/>
                  </a:solidFill>
                </a:uFill>
              </a:defRPr>
            </a:pPr>
            <a:r>
              <a:t>{</a:t>
            </a:r>
          </a:p>
          <a:p>
            <a:pPr marL="7224" marR="7224" defTabSz="1295400">
              <a:lnSpc>
                <a:spcPct val="140000"/>
              </a:lnSpc>
              <a:defRPr b="1" sz="2000">
                <a:uFill>
                  <a:solidFill>
                    <a:srgbClr val="000000"/>
                  </a:solidFill>
                </a:uFill>
              </a:defRPr>
            </a:pPr>
            <a:r>
              <a:t>   In in = new In(args[0]);</a:t>
            </a:r>
          </a:p>
          <a:p>
            <a:pPr marL="7224" marR="7224" defTabSz="1295400">
              <a:lnSpc>
                <a:spcPct val="140000"/>
              </a:lnSpc>
              <a:defRPr b="1" sz="2000">
                <a:uFill>
                  <a:solidFill>
                    <a:srgbClr val="000000"/>
                  </a:solidFill>
                </a:uFill>
              </a:defRPr>
            </a:pPr>
            <a:r>
              <a:t>   int[] a = in.readAllInts();</a:t>
            </a:r>
          </a:p>
          <a:p>
            <a:pPr marL="7224" marR="7224" defTabSz="1295400">
              <a:lnSpc>
                <a:spcPct val="140000"/>
              </a:lnSpc>
              <a:defRPr b="1" sz="2000">
                <a:uFill>
                  <a:solidFill>
                    <a:srgbClr val="000000"/>
                  </a:solidFill>
                </a:uFill>
              </a:defRPr>
            </a:pPr>
            <a:r>
              <a:t>   </a:t>
            </a:r>
            <a:r>
              <a:rPr>
                <a:solidFill>
                  <a:srgbClr val="8D3124"/>
                </a:solidFill>
                <a:uFill>
                  <a:solidFill>
                    <a:srgbClr val="8D3124"/>
                  </a:solidFill>
                </a:uFill>
              </a:rPr>
              <a:t>Stopwatch stopwatch = new Stopwatch();</a:t>
            </a:r>
          </a:p>
          <a:p>
            <a:pPr marL="7224" marR="7224" defTabSz="1295400">
              <a:lnSpc>
                <a:spcPct val="140000"/>
              </a:lnSpc>
              <a:defRPr b="1" sz="2000">
                <a:uFill>
                  <a:solidFill>
                    <a:srgbClr val="000000"/>
                  </a:solidFill>
                </a:uFill>
              </a:defRPr>
            </a:pPr>
            <a:r>
              <a:t>   StdOut.println(ThreeSum.count(a));</a:t>
            </a:r>
          </a:p>
          <a:p>
            <a:pPr marL="7224" marR="7224" defTabSz="1295400">
              <a:lnSpc>
                <a:spcPct val="140000"/>
              </a:lnSpc>
              <a:defRPr b="1" sz="2000">
                <a:solidFill>
                  <a:srgbClr val="8D3124"/>
                </a:solidFill>
                <a:uFill>
                  <a:solidFill>
                    <a:srgbClr val="8D3124"/>
                  </a:solidFill>
                </a:uFill>
              </a:defRPr>
            </a:pPr>
            <a:r>
              <a:t>   double time = stopwatch.elapsedTime();</a:t>
            </a:r>
          </a:p>
          <a:p>
            <a:pPr marL="7224" marR="7224" defTabSz="1295400">
              <a:lnSpc>
                <a:spcPct val="140000"/>
              </a:lnSpc>
              <a:defRPr b="1" sz="2000">
                <a:solidFill>
                  <a:srgbClr val="8D3124"/>
                </a:solidFill>
                <a:uFill>
                  <a:solidFill>
                    <a:srgbClr val="8D3124"/>
                  </a:solidFill>
                </a:uFill>
              </a:defRPr>
            </a:pPr>
            <a:r>
              <a:t>   StdOut.println("elapsed time " + time);</a:t>
            </a:r>
          </a:p>
          <a:p>
            <a:pPr marL="7224" marR="7224" defTabSz="1295400">
              <a:lnSpc>
                <a:spcPct val="140000"/>
              </a:lnSpc>
              <a:defRPr b="1" sz="2000">
                <a:uFill>
                  <a:solidFill>
                    <a:srgbClr val="000000"/>
                  </a:solidFill>
                </a:uFill>
              </a:defRPr>
            </a:pPr>
            <a:r>
              <a:t>}</a:t>
            </a:r>
          </a:p>
        </p:txBody>
      </p:sp>
      <p:graphicFrame>
        <p:nvGraphicFramePr>
          <p:cNvPr id="103" name="表格 1"/>
          <p:cNvGraphicFramePr/>
          <p:nvPr/>
        </p:nvGraphicFramePr>
        <p:xfrm>
          <a:off x="1885397" y="2761959"/>
          <a:ext cx="8432801" cy="1765301"/>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2274858"/>
                <a:gridCol w="2284134"/>
                <a:gridCol w="104918"/>
                <a:gridCol w="3768889"/>
              </a:tblGrid>
              <a:tr h="588433">
                <a:tc gridSpan="2">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  public class Stopwatch</a:t>
                      </a:r>
                    </a:p>
                  </a:txBody>
                  <a:tcPr marL="50800" marR="50800" marT="50800" marB="50800" anchor="ctr" anchorCtr="0" horzOverflow="overflow">
                    <a:lnL w="28575">
                      <a:miter lim="400000"/>
                    </a:lnL>
                    <a:lnR w="0">
                      <a:miter lim="400000"/>
                    </a:lnR>
                    <a:lnT w="28575">
                      <a:miter lim="400000"/>
                    </a:lnT>
                    <a:lnB w="12700">
                      <a:solidFill>
                        <a:srgbClr val="000000"/>
                      </a:solidFill>
                      <a:miter lim="400000"/>
                    </a:lnB>
                  </a:tcPr>
                </a:tc>
                <a:tc hMerge="1">
                  <a:tcPr/>
                </a:tc>
                <a:tc gridSpan="2">
                  <a:txBody>
                    <a:bodyPr/>
                    <a:lstStyle/>
                    <a:p>
                      <a:pPr marL="58702" marR="58702" defTabSz="1295400">
                        <a:lnSpc>
                          <a:spcPct val="130000"/>
                        </a:lnSpc>
                        <a:defRPr i="1" sz="1800">
                          <a:solidFill>
                            <a:srgbClr val="AB3225"/>
                          </a:solidFill>
                          <a:latin typeface="Times Roman"/>
                          <a:ea typeface="Times Roman"/>
                          <a:cs typeface="Times Roman"/>
                          <a:sym typeface="Times Roman"/>
                        </a:defRPr>
                      </a:pPr>
                    </a:p>
                  </a:txBody>
                  <a:tcPr marL="50800" marR="50800" marT="50800" marB="50800" anchor="ctr" anchorCtr="0" horzOverflow="overflow">
                    <a:lnL w="0">
                      <a:miter lim="400000"/>
                    </a:lnL>
                    <a:lnR w="28575">
                      <a:miter lim="400000"/>
                    </a:lnR>
                    <a:lnT w="28575">
                      <a:miter lim="400000"/>
                    </a:lnT>
                    <a:lnB w="12700">
                      <a:solidFill>
                        <a:srgbClr val="000000"/>
                      </a:solidFill>
                      <a:miter lim="400000"/>
                    </a:lnB>
                  </a:tcPr>
                </a:tc>
                <a:tc hMerge="1">
                  <a:tcPr/>
                </a:tc>
              </a:tr>
              <a:tr h="588433">
                <a:tc>
                  <a:txBody>
                    <a:bodyPr/>
                    <a:lstStyle/>
                    <a:p>
                      <a:pPr marL="58702" marR="58702" defTabSz="1295400">
                        <a:lnSpc>
                          <a:spcPct val="130000"/>
                        </a:lnSpc>
                        <a:defRPr sz="2000">
                          <a:latin typeface="Lucida Sans Typewriter Regular"/>
                          <a:ea typeface="Lucida Sans Typewriter Regular"/>
                          <a:cs typeface="Lucida Sans Typewriter Regular"/>
                          <a:sym typeface="Lucida Sans Typewriter Regular"/>
                        </a:defRPr>
                      </a:pPr>
                    </a:p>
                  </a:txBody>
                  <a:tcPr marL="50800" marR="50800" marT="50800" marB="50800" anchor="ctr" anchorCtr="0" horzOverflow="overflow">
                    <a:lnL w="28575">
                      <a:miter lim="400000"/>
                    </a:lnL>
                    <a:lnR w="12700">
                      <a:miter lim="400000"/>
                    </a:lnR>
                    <a:lnT w="12700">
                      <a:solidFill>
                        <a:srgbClr val="000000"/>
                      </a:solidFill>
                      <a:miter lim="400000"/>
                    </a:lnT>
                    <a:lnB w="0">
                      <a:miter lim="400000"/>
                    </a:lnB>
                  </a:tcPr>
                </a:tc>
                <a:tc gridSpan="2">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Stopwatch()</a:t>
                      </a:r>
                    </a:p>
                  </a:txBody>
                  <a:tcPr marL="50800" marR="50800" marT="50800" marB="50800" anchor="ctr" anchorCtr="0" horzOverflow="overflow">
                    <a:lnL w="12700">
                      <a:miter lim="400000"/>
                    </a:lnL>
                    <a:lnR w="12700">
                      <a:miter lim="400000"/>
                    </a:lnR>
                    <a:lnT w="12700">
                      <a:solidFill>
                        <a:srgbClr val="000000"/>
                      </a:solidFill>
                      <a:miter lim="400000"/>
                    </a:lnT>
                    <a:lnB w="0">
                      <a:miter lim="400000"/>
                    </a:lnB>
                  </a:tcPr>
                </a:tc>
                <a:tc hMerge="1">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Roman"/>
                          <a:ea typeface="Times Roman"/>
                          <a:cs typeface="Times Roman"/>
                          <a:sym typeface="Times Roman"/>
                        </a:rPr>
                        <a:t>create a new stopwatch</a:t>
                      </a:r>
                    </a:p>
                  </a:txBody>
                  <a:tcPr marL="50800" marR="50800" marT="50800" marB="50800" anchor="ctr" anchorCtr="0" horzOverflow="overflow">
                    <a:lnL w="12700">
                      <a:miter lim="400000"/>
                    </a:lnL>
                    <a:lnR w="28575">
                      <a:miter lim="400000"/>
                    </a:lnR>
                    <a:lnT w="12700">
                      <a:solidFill>
                        <a:srgbClr val="000000"/>
                      </a:solidFill>
                      <a:miter lim="400000"/>
                    </a:lnT>
                    <a:lnB w="0">
                      <a:miter lim="400000"/>
                    </a:lnB>
                  </a:tcPr>
                </a:tc>
              </a:tr>
              <a:tr h="588433">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double</a:t>
                      </a:r>
                    </a:p>
                  </a:txBody>
                  <a:tcPr marL="50800" marR="50800" marT="50800" marB="50800" anchor="ctr" anchorCtr="0" horzOverflow="overflow">
                    <a:lnL w="28575">
                      <a:miter lim="400000"/>
                    </a:lnL>
                    <a:lnR w="12700">
                      <a:miter lim="400000"/>
                    </a:lnR>
                    <a:lnT w="0">
                      <a:miter lim="400000"/>
                    </a:lnT>
                    <a:lnB w="28575">
                      <a:miter lim="400000"/>
                    </a:lnB>
                  </a:tcPr>
                </a:tc>
                <a:tc gridSpan="2">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elapsedTime()</a:t>
                      </a:r>
                    </a:p>
                  </a:txBody>
                  <a:tcPr marL="50800" marR="50800" marT="50800" marB="50800" anchor="ctr" anchorCtr="0" horzOverflow="overflow">
                    <a:lnL w="12700">
                      <a:miter lim="400000"/>
                    </a:lnL>
                    <a:lnR w="12700">
                      <a:miter lim="400000"/>
                    </a:lnR>
                    <a:lnT w="0">
                      <a:miter lim="400000"/>
                    </a:lnT>
                    <a:lnB w="28575">
                      <a:miter lim="400000"/>
                    </a:lnB>
                  </a:tcPr>
                </a:tc>
                <a:tc hMerge="1">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Roman"/>
                          <a:ea typeface="Times Roman"/>
                          <a:cs typeface="Times Roman"/>
                          <a:sym typeface="Times Roman"/>
                        </a:rPr>
                        <a:t>time since creation (in seconds)</a:t>
                      </a:r>
                    </a:p>
                  </a:txBody>
                  <a:tcPr marL="50800" marR="50800" marT="50800" marB="50800" anchor="ctr" anchorCtr="0" horzOverflow="overflow">
                    <a:lnL w="12700">
                      <a:miter lim="400000"/>
                    </a:lnL>
                    <a:lnR w="28575">
                      <a:miter lim="400000"/>
                    </a:lnR>
                    <a:lnT w="0">
                      <a:miter lim="400000"/>
                    </a:lnT>
                    <a:lnB w="28575">
                      <a:miter lim="400000"/>
                    </a:lnB>
                  </a:tcPr>
                </a:tc>
              </a:tr>
            </a:tbl>
          </a:graphicData>
        </a:graphic>
      </p:graphicFrame>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Homework Assignment #2"/>
          <p:cNvSpPr txBox="1"/>
          <p:nvPr>
            <p:ph type="title"/>
          </p:nvPr>
        </p:nvSpPr>
        <p:spPr>
          <a:prstGeom prst="rect">
            <a:avLst/>
          </a:prstGeom>
        </p:spPr>
        <p:txBody>
          <a:bodyPr/>
          <a:lstStyle/>
          <a:p>
            <a:pPr/>
            <a:r>
              <a:t>Homework Assignment #2</a:t>
            </a:r>
          </a:p>
        </p:txBody>
      </p:sp>
      <p:sp>
        <p:nvSpPr>
          <p:cNvPr id="4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11" name="表格 1"/>
          <p:cNvGraphicFramePr/>
          <p:nvPr/>
        </p:nvGraphicFramePr>
        <p:xfrm>
          <a:off x="378110" y="6048892"/>
          <a:ext cx="12886483" cy="594493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162885"/>
                <a:gridCol w="4816538"/>
                <a:gridCol w="6878484"/>
              </a:tblGrid>
              <a:tr h="576828">
                <a:tc gridSpan="3">
                  <a:txBody>
                    <a:bodyPr/>
                    <a:lstStyle/>
                    <a:p>
                      <a:pPr marL="58702" marR="58702" defTabSz="1295400">
                        <a:defRPr sz="1800">
                          <a:solidFill>
                            <a:srgbClr val="000000"/>
                          </a:solidFill>
                          <a:uFillTx/>
                        </a:defRPr>
                      </a:pPr>
                      <a:r>
                        <a:rPr sz="2000">
                          <a:uFill>
                            <a:solidFill>
                              <a:srgbClr val="000000"/>
                            </a:solidFill>
                          </a:uFill>
                          <a:latin typeface="Lucida Sans Typewriter Regular"/>
                          <a:ea typeface="Lucida Sans Typewriter Regular"/>
                          <a:cs typeface="Lucida Sans Typewriter Regular"/>
                          <a:sym typeface="Lucida Sans Typewriter Regular"/>
                        </a:rPr>
                        <a:t> public class Algorithm3SumFastest</a:t>
                      </a:r>
                    </a:p>
                  </a:txBody>
                  <a:tcPr marL="50800" marR="50800" marT="50800" marB="50800" anchor="ctr" anchorCtr="0" horzOverflow="overflow">
                    <a:lnL w="28575">
                      <a:miter lim="400000"/>
                    </a:lnL>
                    <a:lnR w="28575">
                      <a:miter lim="400000"/>
                    </a:lnR>
                    <a:lnB w="12700">
                      <a:solidFill>
                        <a:srgbClr val="000000"/>
                      </a:solidFill>
                      <a:miter lim="400000"/>
                    </a:lnB>
                    <a:solidFill>
                      <a:srgbClr val="FFFFFF"/>
                    </a:solidFill>
                  </a:tcPr>
                </a:tc>
                <a:tc hMerge="1">
                  <a:tcPr/>
                </a:tc>
                <a:tc hMerge="1">
                  <a:tcPr/>
                </a:tc>
              </a:tr>
              <a:tr h="807293">
                <a:tc>
                  <a:txBody>
                    <a:bodyPr/>
                    <a:lstStyle/>
                    <a:p>
                      <a:pPr marL="58702" marR="58702" defTabSz="1295400">
                        <a:lnSpc>
                          <a:spcPct val="130000"/>
                        </a:lnSpc>
                        <a:defRPr sz="2000">
                          <a:latin typeface="Lucida Sans Typewriter Regular"/>
                          <a:ea typeface="Lucida Sans Typewriter Regular"/>
                          <a:cs typeface="Lucida Sans Typewriter Regular"/>
                          <a:sym typeface="Lucida Sans Typewriter Regular"/>
                        </a:defRPr>
                      </a:pPr>
                    </a:p>
                  </a:txBody>
                  <a:tcPr marL="50800" marR="50800" marT="50800" marB="50800" anchor="ctr" anchorCtr="0" horzOverflow="overflow">
                    <a:lnL w="28575">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sz="2000">
                          <a:latin typeface="Lucida Sans Typewriter Regular"/>
                          <a:ea typeface="Lucida Sans Typewriter Regular"/>
                          <a:cs typeface="Lucida Sans Typewriter Regular"/>
                          <a:sym typeface="Lucida Sans Typewriter Regular"/>
                        </a:defRPr>
                      </a:pPr>
                    </a:p>
                  </a:txBody>
                  <a:tcPr marL="50800" marR="50800" marT="50800" marB="50800" anchor="ctr" anchorCtr="0" horzOverflow="overflow">
                    <a:lnL w="0">
                      <a:miter lim="400000"/>
                    </a:lnL>
                    <a:lnR w="0">
                      <a:miter lim="400000"/>
                    </a:lnR>
                    <a:lnT w="12700">
                      <a:solidFill>
                        <a:srgbClr val="000000"/>
                      </a:solidFill>
                      <a:miter lim="400000"/>
                    </a:lnT>
                    <a:lnB w="0">
                      <a:miter lim="400000"/>
                    </a:lnB>
                  </a:tcPr>
                </a:tc>
                <a:tc>
                  <a:txBody>
                    <a:bodyPr/>
                    <a:lstStyle/>
                    <a:p>
                      <a:pPr marL="58702" marR="58702" defTabSz="1295400">
                        <a:lnSpc>
                          <a:spcPct val="130000"/>
                        </a:lnSpc>
                        <a:defRPr i="1" sz="2000">
                          <a:solidFill>
                            <a:srgbClr val="AB3225"/>
                          </a:solidFill>
                          <a:latin typeface="Times New Roman"/>
                          <a:ea typeface="Times New Roman"/>
                          <a:cs typeface="Times New Roman"/>
                          <a:sym typeface="Times New Roman"/>
                        </a:defRPr>
                      </a:pPr>
                    </a:p>
                  </a:txBody>
                  <a:tcPr marL="50800" marR="50800" marT="50800" marB="50800" anchor="ctr" anchorCtr="0" horzOverflow="overflow">
                    <a:lnL w="0">
                      <a:miter lim="400000"/>
                    </a:lnL>
                    <a:lnR w="28575">
                      <a:miter lim="400000"/>
                    </a:lnR>
                    <a:lnT w="12700">
                      <a:solidFill>
                        <a:srgbClr val="000000"/>
                      </a:solidFill>
                      <a:miter lim="400000"/>
                    </a:lnT>
                    <a:lnB w="0">
                      <a:miter lim="400000"/>
                    </a:lnB>
                  </a:tcPr>
                </a:tc>
              </a:tr>
              <a:tr h="668263">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int</a:t>
                      </a:r>
                    </a:p>
                  </a:txBody>
                  <a:tcPr marL="50800" marR="50800" marT="50800" marB="50800" anchor="ctr" anchorCtr="0" horzOverflow="overflow">
                    <a:lnL w="28575">
                      <a:miter lim="400000"/>
                    </a:lnL>
                    <a:lnR w="0">
                      <a:miter lim="400000"/>
                    </a:lnR>
                    <a:lnT w="0">
                      <a:miter lim="400000"/>
                    </a:lnT>
                    <a:lnB w="0">
                      <a:miter lim="400000"/>
                    </a:lnB>
                  </a:tcPr>
                </a:tc>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count(int a[])</a:t>
                      </a:r>
                    </a:p>
                  </a:txBody>
                  <a:tcPr marL="50800" marR="50800" marT="50800" marB="50800" anchor="ctr" anchorCtr="0" horzOverflow="overflow">
                    <a:lnL w="0">
                      <a:miter lim="400000"/>
                    </a:lnL>
                    <a:lnR w="0">
                      <a:miter lim="400000"/>
                    </a:lnR>
                    <a:lnT w="0">
                      <a:miter lim="400000"/>
                    </a:lnT>
                    <a:lnB w="0">
                      <a:miter lim="400000"/>
                    </a:lnB>
                  </a:tcPr>
                </a:tc>
                <a:tc>
                  <a:txBody>
                    <a:bodyPr/>
                    <a:lstStyle/>
                    <a:p>
                      <a:pPr marL="58702" marR="58702" defTabSz="1295400">
                        <a:lnSpc>
                          <a:spcPct val="130000"/>
                        </a:lnSpc>
                        <a:defRPr sz="1800">
                          <a:uFillTx/>
                        </a:defRPr>
                      </a:pPr>
                      <a:r>
                        <a:rPr i="1" sz="2000">
                          <a:solidFill>
                            <a:srgbClr val="AB3225"/>
                          </a:solidFill>
                          <a:uFill>
                            <a:solidFill>
                              <a:srgbClr val="000000"/>
                            </a:solidFill>
                          </a:uFill>
                          <a:latin typeface="Times New Roman"/>
                          <a:ea typeface="Times New Roman"/>
                          <a:cs typeface="Times New Roman"/>
                          <a:sym typeface="Times New Roman"/>
                        </a:rPr>
                        <a:t>return the number of triples whose sum equals to zero </a:t>
                      </a:r>
                    </a:p>
                  </a:txBody>
                  <a:tcPr marL="50800" marR="50800" marT="50800" marB="50800" anchor="ctr" anchorCtr="0" horzOverflow="overflow">
                    <a:lnL w="0">
                      <a:miter lim="400000"/>
                    </a:lnL>
                    <a:lnR w="28575">
                      <a:miter lim="400000"/>
                    </a:lnR>
                    <a:lnT w="0">
                      <a:miter lim="400000"/>
                    </a:lnT>
                    <a:lnB w="0">
                      <a:miter lim="400000"/>
                    </a:lnB>
                  </a:tcPr>
                </a:tc>
              </a:tr>
            </a:tbl>
          </a:graphicData>
        </a:graphic>
      </p:graphicFrame>
      <p:sp>
        <p:nvSpPr>
          <p:cNvPr id="412" name="No delay is allowed."/>
          <p:cNvSpPr txBox="1"/>
          <p:nvPr/>
        </p:nvSpPr>
        <p:spPr>
          <a:xfrm>
            <a:off x="803743" y="8431210"/>
            <a:ext cx="2825057" cy="5679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58702" defTabSz="1295400">
              <a:lnSpc>
                <a:spcPts val="3900"/>
              </a:lnSpc>
              <a:defRPr sz="2400">
                <a:uFill>
                  <a:solidFill>
                    <a:srgbClr val="000000"/>
                  </a:solidFill>
                </a:uFill>
                <a:latin typeface="Lucida Sans Regular"/>
                <a:ea typeface="Lucida Sans Regular"/>
                <a:cs typeface="Lucida Sans Regular"/>
                <a:sym typeface="Lucida Sans Regular"/>
              </a:defRPr>
            </a:lvl1pPr>
          </a:lstStyle>
          <a:p>
            <a:pPr/>
            <a:r>
              <a:t>No delay is allowed.</a:t>
            </a:r>
          </a:p>
        </p:txBody>
      </p:sp>
      <p:sp>
        <p:nvSpPr>
          <p:cNvPr id="413" name="We need more speed for threesum problem"/>
          <p:cNvSpPr txBox="1"/>
          <p:nvPr/>
        </p:nvSpPr>
        <p:spPr>
          <a:xfrm>
            <a:off x="310960" y="5303781"/>
            <a:ext cx="6004621" cy="5679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58702" defTabSz="1295400">
              <a:lnSpc>
                <a:spcPts val="3900"/>
              </a:lnSpc>
              <a:defRPr sz="2400">
                <a:uFill>
                  <a:solidFill>
                    <a:srgbClr val="000000"/>
                  </a:solidFill>
                </a:uFill>
                <a:latin typeface="Lucida Sans Regular"/>
                <a:ea typeface="Lucida Sans Regular"/>
                <a:cs typeface="Lucida Sans Regular"/>
                <a:sym typeface="Lucida Sans Regular"/>
              </a:defRPr>
            </a:lvl1pPr>
          </a:lstStyle>
          <a:p>
            <a:pPr/>
            <a:r>
              <a:t>We need more speed for threesum problem</a:t>
            </a:r>
          </a:p>
        </p:txBody>
      </p:sp>
      <p:pic>
        <p:nvPicPr>
          <p:cNvPr id="414" name="Image" descr="Image"/>
          <p:cNvPicPr>
            <a:picLocks noChangeAspect="1"/>
          </p:cNvPicPr>
          <p:nvPr/>
        </p:nvPicPr>
        <p:blipFill>
          <a:blip r:embed="rId2">
            <a:extLst/>
          </a:blip>
          <a:stretch>
            <a:fillRect/>
          </a:stretch>
        </p:blipFill>
        <p:spPr>
          <a:xfrm>
            <a:off x="951252" y="1339350"/>
            <a:ext cx="6121808" cy="3443517"/>
          </a:xfrm>
          <a:prstGeom prst="rect">
            <a:avLst/>
          </a:prstGeom>
          <a:ln w="12700"/>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6"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417" name="Line"/>
          <p:cNvSpPr/>
          <p:nvPr/>
        </p:nvSpPr>
        <p:spPr>
          <a:xfrm>
            <a:off x="5638756" y="4000501"/>
            <a:ext cx="6516025" cy="1"/>
          </a:xfrm>
          <a:prstGeom prst="line">
            <a:avLst/>
          </a:prstGeom>
          <a:ln w="19050">
            <a:solidFill>
              <a:srgbClr val="000000"/>
            </a:solidFill>
          </a:ln>
        </p:spPr>
        <p:txBody>
          <a:bodyPr lIns="0" tIns="0" rIns="0" bIns="0"/>
          <a:lstStyle/>
          <a:p>
            <a:pPr/>
          </a:p>
        </p:txBody>
      </p:sp>
      <p:sp>
        <p:nvSpPr>
          <p:cNvPr id="418" name="Analysis of Algorithms"/>
          <p:cNvSpPr txBox="1"/>
          <p:nvPr>
            <p:ph type="title"/>
          </p:nvPr>
        </p:nvSpPr>
        <p:spPr>
          <a:prstGeom prst="rect">
            <a:avLst/>
          </a:prstGeom>
        </p:spPr>
        <p:txBody>
          <a:bodyPr/>
          <a:lstStyle/>
          <a:p>
            <a:pPr/>
            <a:r>
              <a:t>Analysis of Algorithms</a:t>
            </a:r>
          </a:p>
        </p:txBody>
      </p:sp>
      <p:sp>
        <p:nvSpPr>
          <p:cNvPr id="419" name="doubling hypothesis"/>
          <p:cNvSpPr txBox="1"/>
          <p:nvPr>
            <p:ph type="body" sz="half" idx="1"/>
          </p:nvPr>
        </p:nvSpPr>
        <p:spPr>
          <a:prstGeom prst="rect">
            <a:avLst/>
          </a:prstGeom>
        </p:spPr>
        <p:txBody>
          <a:bodyPr/>
          <a:lstStyle/>
          <a:p>
            <a:pPr lvl="1" marL="443088"/>
            <a:r>
              <a:t>doubling hypothesis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1" name="Experimental algorithmics"/>
          <p:cNvSpPr txBox="1"/>
          <p:nvPr>
            <p:ph type="title"/>
          </p:nvPr>
        </p:nvSpPr>
        <p:spPr>
          <a:prstGeom prst="rect">
            <a:avLst/>
          </a:prstGeom>
        </p:spPr>
        <p:txBody>
          <a:bodyPr/>
          <a:lstStyle/>
          <a:p>
            <a:pPr/>
            <a:r>
              <a:t>Experimental algorithmics</a:t>
            </a:r>
          </a:p>
        </p:txBody>
      </p:sp>
      <p:sp>
        <p:nvSpPr>
          <p:cNvPr id="422" name="System independent effects.…"/>
          <p:cNvSpPr txBox="1"/>
          <p:nvPr>
            <p:ph type="body" idx="1"/>
          </p:nvPr>
        </p:nvSpPr>
        <p:spPr>
          <a:xfrm>
            <a:off x="812800" y="1270000"/>
            <a:ext cx="11379200" cy="5082743"/>
          </a:xfrm>
          <a:prstGeom prst="rect">
            <a:avLst/>
          </a:prstGeom>
        </p:spPr>
        <p:txBody>
          <a:bodyPr/>
          <a:lstStyle/>
          <a:p>
            <a:pPr indent="127000"/>
            <a:r>
              <a:t>System independent effects.</a:t>
            </a:r>
          </a:p>
          <a:p>
            <a:pPr lvl="1" marL="1003300" indent="-368300"/>
            <a:r>
              <a:t>Algorithm.</a:t>
            </a:r>
          </a:p>
          <a:p>
            <a:pPr lvl="1" marL="1003300" indent="-368300"/>
            <a:r>
              <a:t>Input data.</a:t>
            </a:r>
          </a:p>
          <a:p>
            <a:pPr indent="127000"/>
            <a:br/>
            <a:r>
              <a:t>System dependent effects.</a:t>
            </a:r>
          </a:p>
          <a:p>
            <a:pPr lvl="1" marL="1003300" indent="-368300"/>
            <a:r>
              <a:t>Hardware:  CPU, memory, cache, …</a:t>
            </a:r>
          </a:p>
          <a:p>
            <a:pPr lvl="1" marL="1003300" indent="-368300"/>
            <a:r>
              <a:t>Software:  compiler, interpreter, garbage collector, …</a:t>
            </a:r>
          </a:p>
          <a:p>
            <a:pPr lvl="1" marL="1003300" indent="-368300"/>
            <a:r>
              <a:t>System:  operating system, network, other apps, …</a:t>
            </a:r>
          </a:p>
          <a:p>
            <a:pPr lvl="1" marL="1003300" indent="-368300"/>
          </a:p>
          <a:p>
            <a:pPr lvl="1" marL="1003300" indent="-368300">
              <a:defRPr sz="3000">
                <a:solidFill>
                  <a:schemeClr val="accent4">
                    <a:satOff val="1488"/>
                    <a:lumOff val="-7242"/>
                  </a:schemeClr>
                </a:solidFill>
              </a:defRPr>
            </a:pPr>
            <a:r>
              <a:t>What if we do not get source codes for an API? </a:t>
            </a:r>
          </a:p>
          <a:p>
            <a:pPr indent="127000"/>
            <a:br/>
            <a:br/>
            <a:br/>
            <a:br/>
            <a:r>
              <a:t>Bad news.</a:t>
            </a:r>
            <a:r>
              <a:rPr>
                <a:solidFill>
                  <a:srgbClr val="8D3124"/>
                </a:solidFill>
                <a:uFill>
                  <a:solidFill>
                    <a:srgbClr val="8D3124"/>
                  </a:solidFill>
                </a:uFill>
              </a:rPr>
              <a:t>  </a:t>
            </a:r>
            <a:r>
              <a:t>Difficult to get precise measurements.</a:t>
            </a:r>
            <a:br/>
            <a:r>
              <a:t>Good news.</a:t>
            </a:r>
            <a:r>
              <a:rPr>
                <a:solidFill>
                  <a:srgbClr val="8D3124"/>
                </a:solidFill>
                <a:uFill>
                  <a:solidFill>
                    <a:srgbClr val="8D3124"/>
                  </a:solidFill>
                </a:uFill>
              </a:rPr>
              <a:t>  </a:t>
            </a:r>
            <a:r>
              <a:t>Much easier and cheaper than other sciences.</a:t>
            </a:r>
          </a:p>
        </p:txBody>
      </p:sp>
      <p:sp>
        <p:nvSpPr>
          <p:cNvPr id="423"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2">
                                            <p:txEl>
                                              <p:pRg st="3" end="3"/>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22">
                                            <p:txEl>
                                              <p:pRg st="4" end="4"/>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422">
                                            <p:txEl>
                                              <p:pRg st="5" end="5"/>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422">
                                            <p:txEl>
                                              <p:pRg st="6" end="6"/>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422">
                                            <p:txEl>
                                              <p:pRg st="7" end="7"/>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42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2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22"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黑箱測試 (Black Box Testing)…"/>
          <p:cNvSpPr txBox="1"/>
          <p:nvPr>
            <p:ph type="body" idx="1"/>
          </p:nvPr>
        </p:nvSpPr>
        <p:spPr>
          <a:prstGeom prst="rect">
            <a:avLst/>
          </a:prstGeom>
        </p:spPr>
        <p:txBody>
          <a:bodyPr/>
          <a:lstStyle/>
          <a:p>
            <a:pPr/>
            <a:r>
              <a:t>黑箱測試 (Black Box Testing)</a:t>
            </a:r>
          </a:p>
          <a:p>
            <a:pPr/>
            <a:r>
              <a:t>白箱測試 (White Box Testing)</a:t>
            </a:r>
          </a:p>
        </p:txBody>
      </p:sp>
      <p:sp>
        <p:nvSpPr>
          <p:cNvPr id="4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9" name="Image" descr="Image"/>
          <p:cNvPicPr>
            <a:picLocks noChangeAspect="1"/>
          </p:cNvPicPr>
          <p:nvPr/>
        </p:nvPicPr>
        <p:blipFill>
          <a:blip r:embed="rId2">
            <a:extLst/>
          </a:blip>
          <a:stretch>
            <a:fillRect/>
          </a:stretch>
        </p:blipFill>
        <p:spPr>
          <a:xfrm>
            <a:off x="1797050" y="2940050"/>
            <a:ext cx="9410700" cy="3873500"/>
          </a:xfrm>
          <a:prstGeom prst="rect">
            <a:avLst/>
          </a:prstGeom>
          <a:ln w="12700"/>
        </p:spPr>
      </p:pic>
      <p:sp>
        <p:nvSpPr>
          <p:cNvPr id="430" name="About Software Performance Understanding"/>
          <p:cNvSpPr txBox="1"/>
          <p:nvPr/>
        </p:nvSpPr>
        <p:spPr>
          <a:xfrm>
            <a:off x="616448" y="260242"/>
            <a:ext cx="858711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About Software Performance Understanding</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It’s API world now"/>
          <p:cNvSpPr txBox="1"/>
          <p:nvPr>
            <p:ph type="title"/>
          </p:nvPr>
        </p:nvSpPr>
        <p:spPr>
          <a:prstGeom prst="rect">
            <a:avLst/>
          </a:prstGeom>
        </p:spPr>
        <p:txBody>
          <a:bodyPr/>
          <a:lstStyle>
            <a:lvl1pPr>
              <a:defRPr sz="3600"/>
            </a:lvl1pPr>
          </a:lstStyle>
          <a:p>
            <a:pPr/>
            <a:r>
              <a:t>It’s API world now</a:t>
            </a:r>
          </a:p>
        </p:txBody>
      </p:sp>
      <p:sp>
        <p:nvSpPr>
          <p:cNvPr id="4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4" name="Image" descr="Image"/>
          <p:cNvPicPr>
            <a:picLocks noChangeAspect="1"/>
          </p:cNvPicPr>
          <p:nvPr/>
        </p:nvPicPr>
        <p:blipFill>
          <a:blip r:embed="rId2">
            <a:extLst/>
          </a:blip>
          <a:stretch>
            <a:fillRect/>
          </a:stretch>
        </p:blipFill>
        <p:spPr>
          <a:xfrm>
            <a:off x="644567" y="1564898"/>
            <a:ext cx="11715666" cy="6326460"/>
          </a:xfrm>
          <a:prstGeom prst="rect">
            <a:avLst/>
          </a:prstGeom>
          <a:ln w="12700"/>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Empirical analysis"/>
          <p:cNvSpPr txBox="1"/>
          <p:nvPr>
            <p:ph type="title"/>
          </p:nvPr>
        </p:nvSpPr>
        <p:spPr>
          <a:prstGeom prst="rect">
            <a:avLst/>
          </a:prstGeom>
        </p:spPr>
        <p:txBody>
          <a:bodyPr/>
          <a:lstStyle/>
          <a:p>
            <a:pPr/>
            <a:r>
              <a:t>Empirical analysis</a:t>
            </a:r>
          </a:p>
        </p:txBody>
      </p:sp>
      <p:sp>
        <p:nvSpPr>
          <p:cNvPr id="437" name="Run the program for various input sizes and measure running time."/>
          <p:cNvSpPr txBox="1"/>
          <p:nvPr>
            <p:ph type="body" idx="1"/>
          </p:nvPr>
        </p:nvSpPr>
        <p:spPr>
          <a:prstGeom prst="rect">
            <a:avLst/>
          </a:prstGeom>
        </p:spPr>
        <p:txBody>
          <a:bodyPr/>
          <a:lstStyle>
            <a:lvl1pPr indent="127000"/>
          </a:lstStyle>
          <a:p>
            <a:pPr/>
            <a:r>
              <a:t>Run the program for various input sizes and measure running time.</a:t>
            </a:r>
          </a:p>
        </p:txBody>
      </p:sp>
      <p:sp>
        <p:nvSpPr>
          <p:cNvPr id="4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39" name="表格 1"/>
          <p:cNvGraphicFramePr/>
          <p:nvPr/>
        </p:nvGraphicFramePr>
        <p:xfrm>
          <a:off x="4481830" y="2692399"/>
          <a:ext cx="4037378" cy="51562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589811"/>
                <a:gridCol w="2447566"/>
              </a:tblGrid>
              <a:tr h="644525">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N</a:t>
                      </a:r>
                    </a:p>
                  </a:txBody>
                  <a:tcPr marL="50800" marR="50800" marT="50800" marB="50800" anchor="ctr" anchorCtr="0" horzOverflow="overflow">
                    <a:lnL w="28575">
                      <a:miter lim="400000"/>
                    </a:lnL>
                  </a:tcPr>
                </a:tc>
                <a:tc>
                  <a:txBody>
                    <a:bodyPr/>
                    <a:lstStyle/>
                    <a:p>
                      <a:pPr marL="58702" marR="58702" defTabSz="1295400">
                        <a:lnSpc>
                          <a:spcPct val="130000"/>
                        </a:lnSpc>
                        <a:defRPr sz="1800"/>
                      </a:pPr>
                      <a:r>
                        <a:t>time (seconds) </a:t>
                      </a:r>
                      <a:r>
                        <a:t> </a:t>
                      </a:r>
                      <a:r>
                        <a:rPr baseline="31999">
                          <a:uFill>
                            <a:solidFill>
                              <a:srgbClr val="606060"/>
                            </a:solidFill>
                          </a:uFill>
                        </a:rPr>
                        <a:t>†</a:t>
                      </a:r>
                    </a:p>
                  </a:txBody>
                  <a:tcPr marL="50800" marR="50800" marT="50800" marB="50800" anchor="ctr" anchorCtr="0" horzOverflow="overflow">
                    <a:lnR w="28575">
                      <a:miter lim="400000"/>
                    </a:lnR>
                  </a:tcPr>
                </a:tc>
              </a:tr>
              <a:tr h="644525">
                <a:tc>
                  <a:txBody>
                    <a:bodyPr/>
                    <a:lstStyle/>
                    <a:p>
                      <a:pPr marL="58702" marR="58702" defTabSz="1295400">
                        <a:lnSpc>
                          <a:spcPct val="130000"/>
                        </a:lnSpc>
                        <a:defRPr sz="1800">
                          <a:uFillTx/>
                        </a:defRPr>
                      </a:pPr>
                      <a:r>
                        <a:rPr>
                          <a:solidFill>
                            <a:srgbClr val="606060"/>
                          </a:solidFill>
                          <a:uFill>
                            <a:solidFill>
                              <a:srgbClr val="000000"/>
                            </a:solidFill>
                          </a:uFill>
                        </a:rPr>
                        <a:t>250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solidFill>
                            <a:srgbClr val="606060"/>
                          </a:solidFill>
                          <a:uFill>
                            <a:solidFill>
                              <a:srgbClr val="000000"/>
                            </a:solidFill>
                          </a:uFill>
                        </a:rPr>
                        <a:t>0</a:t>
                      </a:r>
                    </a:p>
                  </a:txBody>
                  <a:tcPr marL="50800" marR="50800" marT="50800" marB="50800" anchor="ctr" anchorCtr="0" horzOverflow="overflow">
                    <a:lnR w="28575">
                      <a:miter lim="400000"/>
                    </a:lnR>
                  </a:tcPr>
                </a:tc>
              </a:tr>
              <a:tr h="644525">
                <a:tc>
                  <a:txBody>
                    <a:bodyPr/>
                    <a:lstStyle/>
                    <a:p>
                      <a:pPr marL="58702" marR="58702" defTabSz="1295400">
                        <a:lnSpc>
                          <a:spcPct val="130000"/>
                        </a:lnSpc>
                        <a:defRPr sz="1800">
                          <a:uFillTx/>
                        </a:defRPr>
                      </a:pPr>
                      <a:r>
                        <a:rPr>
                          <a:solidFill>
                            <a:srgbClr val="606060"/>
                          </a:solidFill>
                          <a:uFill>
                            <a:solidFill>
                              <a:srgbClr val="000000"/>
                            </a:solidFill>
                          </a:uFill>
                        </a:rPr>
                        <a:t>500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solidFill>
                            <a:srgbClr val="606060"/>
                          </a:solidFill>
                          <a:uFill>
                            <a:solidFill>
                              <a:srgbClr val="000000"/>
                            </a:solidFill>
                          </a:uFill>
                        </a:rPr>
                        <a:t>0</a:t>
                      </a:r>
                    </a:p>
                  </a:txBody>
                  <a:tcPr marL="50800" marR="50800" marT="50800" marB="50800" anchor="ctr" anchorCtr="0" horzOverflow="overflow">
                    <a:lnR w="28575">
                      <a:miter lim="400000"/>
                    </a:lnR>
                  </a:tcPr>
                </a:tc>
              </a:tr>
              <a:tr h="644525">
                <a:tc>
                  <a:txBody>
                    <a:bodyPr/>
                    <a:lstStyle/>
                    <a:p>
                      <a:pPr marL="58702" marR="58702" defTabSz="1295400">
                        <a:lnSpc>
                          <a:spcPct val="130000"/>
                        </a:lnSpc>
                        <a:defRPr sz="1800">
                          <a:uFillTx/>
                        </a:defRPr>
                      </a:pPr>
                      <a:r>
                        <a:rPr>
                          <a:uFill>
                            <a:solidFill>
                              <a:srgbClr val="000000"/>
                            </a:solidFill>
                          </a:uFill>
                        </a:rPr>
                        <a:t>1.000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0,1</a:t>
                      </a:r>
                    </a:p>
                  </a:txBody>
                  <a:tcPr marL="50800" marR="50800" marT="50800" marB="50800" anchor="ctr" anchorCtr="0" horzOverflow="overflow">
                    <a:lnR w="28575">
                      <a:miter lim="400000"/>
                    </a:lnR>
                  </a:tcPr>
                </a:tc>
              </a:tr>
              <a:tr h="644525">
                <a:tc>
                  <a:txBody>
                    <a:bodyPr/>
                    <a:lstStyle/>
                    <a:p>
                      <a:pPr marL="58702" marR="58702" defTabSz="1295400">
                        <a:lnSpc>
                          <a:spcPct val="130000"/>
                        </a:lnSpc>
                        <a:defRPr sz="1800">
                          <a:uFillTx/>
                        </a:defRPr>
                      </a:pPr>
                      <a:r>
                        <a:rPr>
                          <a:uFill>
                            <a:solidFill>
                              <a:srgbClr val="000000"/>
                            </a:solidFill>
                          </a:uFill>
                        </a:rPr>
                        <a:t>2.000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0,8</a:t>
                      </a:r>
                    </a:p>
                  </a:txBody>
                  <a:tcPr marL="50800" marR="50800" marT="50800" marB="50800" anchor="ctr" anchorCtr="0" horzOverflow="overflow">
                    <a:lnR w="28575">
                      <a:miter lim="400000"/>
                    </a:lnR>
                  </a:tcPr>
                </a:tc>
              </a:tr>
              <a:tr h="644525">
                <a:tc>
                  <a:txBody>
                    <a:bodyPr/>
                    <a:lstStyle/>
                    <a:p>
                      <a:pPr marL="58702" marR="58702" defTabSz="1295400">
                        <a:lnSpc>
                          <a:spcPct val="130000"/>
                        </a:lnSpc>
                        <a:defRPr sz="1800">
                          <a:uFillTx/>
                        </a:defRPr>
                      </a:pPr>
                      <a:r>
                        <a:rPr>
                          <a:uFill>
                            <a:solidFill>
                              <a:srgbClr val="000000"/>
                            </a:solidFill>
                          </a:uFill>
                        </a:rPr>
                        <a:t>4.000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6,4</a:t>
                      </a:r>
                    </a:p>
                  </a:txBody>
                  <a:tcPr marL="50800" marR="50800" marT="50800" marB="50800" anchor="ctr" anchorCtr="0" horzOverflow="overflow">
                    <a:lnR w="28575">
                      <a:miter lim="400000"/>
                    </a:lnR>
                  </a:tcPr>
                </a:tc>
              </a:tr>
              <a:tr h="644525">
                <a:tc>
                  <a:txBody>
                    <a:bodyPr/>
                    <a:lstStyle/>
                    <a:p>
                      <a:pPr marL="58702" marR="58702" defTabSz="1295400">
                        <a:lnSpc>
                          <a:spcPct val="130000"/>
                        </a:lnSpc>
                        <a:defRPr sz="1800">
                          <a:uFillTx/>
                        </a:defRPr>
                      </a:pPr>
                      <a:r>
                        <a:rPr>
                          <a:uFill>
                            <a:solidFill>
                              <a:srgbClr val="000000"/>
                            </a:solidFill>
                          </a:uFill>
                        </a:rPr>
                        <a:t>8.000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51,1</a:t>
                      </a:r>
                    </a:p>
                  </a:txBody>
                  <a:tcPr marL="50800" marR="50800" marT="50800" marB="50800" anchor="ctr" anchorCtr="0" horzOverflow="overflow">
                    <a:lnR w="28575">
                      <a:miter lim="400000"/>
                    </a:lnR>
                  </a:tcPr>
                </a:tc>
              </a:tr>
              <a:tr h="644525">
                <a:tc>
                  <a:txBody>
                    <a:bodyPr/>
                    <a:lstStyle/>
                    <a:p>
                      <a:pPr marL="58702" marR="58702" defTabSz="1295400">
                        <a:lnSpc>
                          <a:spcPct val="130000"/>
                        </a:lnSpc>
                        <a:defRPr sz="1800">
                          <a:uFillTx/>
                        </a:defRPr>
                      </a:pPr>
                      <a:r>
                        <a:rPr>
                          <a:uFill>
                            <a:solidFill>
                              <a:srgbClr val="000000"/>
                            </a:solidFill>
                          </a:uFill>
                        </a:rPr>
                        <a:t>16.000</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a:t>
                      </a:r>
                    </a:p>
                  </a:txBody>
                  <a:tcPr marL="50800" marR="50800" marT="50800" marB="50800" anchor="ctr" anchorCtr="0" horzOverflow="overflow">
                    <a:lnR w="28575">
                      <a:miter lim="400000"/>
                    </a:lnR>
                    <a:lnB w="28575">
                      <a:miter lim="400000"/>
                    </a:lnB>
                  </a:tcPr>
                </a:tc>
              </a:tr>
            </a:tbl>
          </a:graphicData>
        </a:graphic>
      </p:graphicFrame>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Data analysis"/>
          <p:cNvSpPr txBox="1"/>
          <p:nvPr>
            <p:ph type="title"/>
          </p:nvPr>
        </p:nvSpPr>
        <p:spPr>
          <a:prstGeom prst="rect">
            <a:avLst/>
          </a:prstGeom>
        </p:spPr>
        <p:txBody>
          <a:bodyPr/>
          <a:lstStyle/>
          <a:p>
            <a:pPr/>
            <a:r>
              <a:t>Data analysis</a:t>
            </a:r>
          </a:p>
        </p:txBody>
      </p:sp>
      <p:sp>
        <p:nvSpPr>
          <p:cNvPr id="444" name="Standard plot.  Plot running time T (N) vs. input size N."/>
          <p:cNvSpPr txBox="1"/>
          <p:nvPr>
            <p:ph type="body" idx="1"/>
          </p:nvPr>
        </p:nvSpPr>
        <p:spPr>
          <a:prstGeom prst="rect">
            <a:avLst/>
          </a:prstGeom>
        </p:spPr>
        <p:txBody>
          <a:bodyPr/>
          <a:lstStyle/>
          <a:p>
            <a:pPr indent="127000"/>
            <a:r>
              <a:t>Standard plot.  </a:t>
            </a:r>
            <a:r>
              <a:t>Plot running time </a:t>
            </a:r>
            <a:r>
              <a:rPr i="1">
                <a:latin typeface="Times Roman"/>
                <a:ea typeface="Times Roman"/>
                <a:cs typeface="Times Roman"/>
                <a:sym typeface="Times Roman"/>
              </a:rPr>
              <a:t>T</a:t>
            </a:r>
            <a:r>
              <a:rPr baseline="-5999" i="1">
                <a:latin typeface="Times Roman"/>
                <a:ea typeface="Times Roman"/>
                <a:cs typeface="Times Roman"/>
                <a:sym typeface="Times Roman"/>
              </a:rPr>
              <a:t> </a:t>
            </a:r>
            <a:r>
              <a:rPr>
                <a:latin typeface="Times Roman"/>
                <a:ea typeface="Times Roman"/>
                <a:cs typeface="Times Roman"/>
                <a:sym typeface="Times Roman"/>
              </a:rPr>
              <a:t>(</a:t>
            </a:r>
            <a:r>
              <a:rPr i="1">
                <a:latin typeface="Times Roman"/>
                <a:ea typeface="Times Roman"/>
                <a:cs typeface="Times Roman"/>
                <a:sym typeface="Times Roman"/>
              </a:rPr>
              <a:t>N</a:t>
            </a:r>
            <a:r>
              <a:rPr>
                <a:latin typeface="Times Roman"/>
                <a:ea typeface="Times Roman"/>
                <a:cs typeface="Times Roman"/>
                <a:sym typeface="Times Roman"/>
              </a:rPr>
              <a:t>)</a:t>
            </a:r>
            <a:r>
              <a:rPr i="1">
                <a:latin typeface="Times Roman"/>
                <a:ea typeface="Times Roman"/>
                <a:cs typeface="Times Roman"/>
                <a:sym typeface="Times Roman"/>
              </a:rPr>
              <a:t> </a:t>
            </a:r>
            <a:r>
              <a:t>vs. input size </a:t>
            </a:r>
            <a:r>
              <a:rPr i="1">
                <a:latin typeface="Times Roman"/>
                <a:ea typeface="Times Roman"/>
                <a:cs typeface="Times Roman"/>
                <a:sym typeface="Times Roman"/>
              </a:rPr>
              <a:t>N</a:t>
            </a:r>
            <a:r>
              <a:t>.</a:t>
            </a:r>
          </a:p>
        </p:txBody>
      </p:sp>
      <p:sp>
        <p:nvSpPr>
          <p:cNvPr id="4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6" name="DataPlot.pdf" descr="DataPlot.pdf"/>
          <p:cNvPicPr>
            <a:picLocks noChangeAspect="1"/>
          </p:cNvPicPr>
          <p:nvPr/>
        </p:nvPicPr>
        <p:blipFill>
          <a:blip r:embed="rId2">
            <a:extLst/>
          </a:blip>
          <a:srcRect l="0" t="0" r="46228" b="6250"/>
          <a:stretch>
            <a:fillRect/>
          </a:stretch>
        </p:blipFill>
        <p:spPr>
          <a:xfrm>
            <a:off x="2908432" y="2997200"/>
            <a:ext cx="6318672" cy="5575300"/>
          </a:xfrm>
          <a:prstGeom prst="rect">
            <a:avLst/>
          </a:prstGeom>
          <a:ln w="12700"/>
        </p:spPr>
      </p:pic>
      <p:sp>
        <p:nvSpPr>
          <p:cNvPr id="447" name="a N b"/>
          <p:cNvSpPr txBox="1"/>
          <p:nvPr/>
        </p:nvSpPr>
        <p:spPr>
          <a:xfrm>
            <a:off x="9073045" y="5739352"/>
            <a:ext cx="1917891" cy="6438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58702" indent="127000" defTabSz="1295400">
              <a:lnSpc>
                <a:spcPts val="3900"/>
              </a:lnSpc>
              <a:buClr>
                <a:srgbClr val="0048AA"/>
              </a:buClr>
              <a:buFont typeface="Lucida Sans Regular"/>
              <a:defRPr sz="4600">
                <a:uFill>
                  <a:solidFill>
                    <a:srgbClr val="000000"/>
                  </a:solidFill>
                </a:uFill>
                <a:latin typeface="Lucida Sans Regular"/>
                <a:ea typeface="Lucida Sans Regular"/>
                <a:cs typeface="Lucida Sans Regular"/>
                <a:sym typeface="Lucida Sans Regular"/>
              </a:defRPr>
            </a:pPr>
            <a:r>
              <a:rPr i="1">
                <a:latin typeface="Times Roman"/>
                <a:ea typeface="Times Roman"/>
                <a:cs typeface="Times Roman"/>
                <a:sym typeface="Times Roman"/>
              </a:rPr>
              <a:t>a N </a:t>
            </a:r>
            <a:r>
              <a:rPr baseline="31999" i="1">
                <a:latin typeface="Times Roman"/>
                <a:ea typeface="Times Roman"/>
                <a:cs typeface="Times Roman"/>
                <a:sym typeface="Times Roman"/>
              </a:rPr>
              <a:t>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7"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Doubling hypothesis"/>
          <p:cNvSpPr txBox="1"/>
          <p:nvPr>
            <p:ph type="title"/>
          </p:nvPr>
        </p:nvSpPr>
        <p:spPr>
          <a:prstGeom prst="rect">
            <a:avLst/>
          </a:prstGeom>
        </p:spPr>
        <p:txBody>
          <a:bodyPr/>
          <a:lstStyle/>
          <a:p>
            <a:pPr/>
            <a:r>
              <a:t>Doubling hypothesis</a:t>
            </a:r>
          </a:p>
        </p:txBody>
      </p:sp>
      <p:sp>
        <p:nvSpPr>
          <p:cNvPr id="450" name="Doubling hypothesis.  Quick way to estimate b in a power-law relationship.…"/>
          <p:cNvSpPr txBox="1"/>
          <p:nvPr>
            <p:ph type="body" idx="1"/>
          </p:nvPr>
        </p:nvSpPr>
        <p:spPr>
          <a:xfrm>
            <a:off x="812800" y="1142999"/>
            <a:ext cx="11379200" cy="8128001"/>
          </a:xfrm>
          <a:prstGeom prst="rect">
            <a:avLst/>
          </a:prstGeom>
        </p:spPr>
        <p:txBody>
          <a:bodyPr/>
          <a:lstStyle/>
          <a:p>
            <a:pPr indent="127000"/>
            <a:r>
              <a:t>Doubling hypothesis.  </a:t>
            </a:r>
            <a:r>
              <a:t>Quick way to estimate </a:t>
            </a:r>
            <a:r>
              <a:rPr i="1">
                <a:latin typeface="Times Roman"/>
                <a:ea typeface="Times Roman"/>
                <a:cs typeface="Times Roman"/>
                <a:sym typeface="Times Roman"/>
              </a:rPr>
              <a:t>b</a:t>
            </a:r>
            <a:r>
              <a:t> in a power-law relationship.</a:t>
            </a:r>
          </a:p>
          <a:p>
            <a:pPr indent="127000"/>
            <a:r>
              <a:t>Run program, </a:t>
            </a:r>
            <a:r>
              <a:rPr>
                <a:solidFill>
                  <a:srgbClr val="8D3124"/>
                </a:solidFill>
                <a:uFill>
                  <a:solidFill>
                    <a:srgbClr val="8D3124"/>
                  </a:solidFill>
                </a:uFill>
              </a:rPr>
              <a:t>doubling</a:t>
            </a:r>
            <a:r>
              <a:t> the size of the input.</a:t>
            </a:r>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r>
              <a:t>Hypothesis.  </a:t>
            </a:r>
            <a:r>
              <a:t>Running time is about </a:t>
            </a:r>
            <a:r>
              <a:rPr i="1">
                <a:latin typeface="Times Roman"/>
                <a:ea typeface="Times Roman"/>
                <a:cs typeface="Times Roman"/>
                <a:sym typeface="Times Roman"/>
              </a:rPr>
              <a:t>a N </a:t>
            </a:r>
            <a:r>
              <a:rPr baseline="31999" i="1">
                <a:latin typeface="Times Roman"/>
                <a:ea typeface="Times Roman"/>
                <a:cs typeface="Times Roman"/>
                <a:sym typeface="Times Roman"/>
              </a:rPr>
              <a:t>b</a:t>
            </a:r>
            <a:r>
              <a:t> with </a:t>
            </a:r>
            <a:r>
              <a:rPr i="1">
                <a:latin typeface="Times Roman"/>
                <a:ea typeface="Times Roman"/>
                <a:cs typeface="Times Roman"/>
                <a:sym typeface="Times Roman"/>
              </a:rPr>
              <a:t>b</a:t>
            </a:r>
            <a:r>
              <a:rPr>
                <a:latin typeface="Times Roman"/>
                <a:ea typeface="Times Roman"/>
                <a:cs typeface="Times Roman"/>
                <a:sym typeface="Times Roman"/>
              </a:rPr>
              <a:t> = </a:t>
            </a:r>
            <a:r>
              <a:t>lg ratio</a:t>
            </a:r>
            <a:r>
              <a:rPr>
                <a:latin typeface="Times Roman"/>
                <a:ea typeface="Times Roman"/>
                <a:cs typeface="Times Roman"/>
                <a:sym typeface="Times Roman"/>
              </a:rPr>
              <a:t>.</a:t>
            </a:r>
            <a:r>
              <a:t> </a:t>
            </a:r>
          </a:p>
          <a:p>
            <a:pPr indent="127000"/>
            <a:r>
              <a:t>Caveat.  </a:t>
            </a:r>
            <a:r>
              <a:t>Cannot identify logarithmic factors with doubling hypothesis.</a:t>
            </a:r>
          </a:p>
        </p:txBody>
      </p:sp>
      <p:sp>
        <p:nvSpPr>
          <p:cNvPr id="4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52" name="表格 1"/>
          <p:cNvGraphicFramePr/>
          <p:nvPr/>
        </p:nvGraphicFramePr>
        <p:xfrm>
          <a:off x="1776730" y="3162299"/>
          <a:ext cx="6557985" cy="40894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440614"/>
                <a:gridCol w="2518193"/>
                <a:gridCol w="1453430"/>
                <a:gridCol w="1145746"/>
              </a:tblGrid>
              <a:tr h="584200">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N</a:t>
                      </a:r>
                    </a:p>
                  </a:txBody>
                  <a:tcPr marL="50800" marR="50800" marT="50800" marB="50800" anchor="ctr" anchorCtr="0" horzOverflow="overflow">
                    <a:lnL w="28575">
                      <a:miter lim="400000"/>
                    </a:lnL>
                  </a:tcPr>
                </a:tc>
                <a:tc>
                  <a:txBody>
                    <a:bodyPr/>
                    <a:lstStyle/>
                    <a:p>
                      <a:pPr marL="58702" marR="58702" defTabSz="1295400">
                        <a:lnSpc>
                          <a:spcPct val="130000"/>
                        </a:lnSpc>
                        <a:defRPr sz="1800"/>
                      </a:pPr>
                      <a:r>
                        <a:t>time (seconds) </a:t>
                      </a:r>
                      <a:r>
                        <a:t> </a:t>
                      </a:r>
                      <a:r>
                        <a:rPr baseline="31999">
                          <a:uFill>
                            <a:solidFill>
                              <a:srgbClr val="606060"/>
                            </a:solidFill>
                          </a:uFill>
                        </a:rPr>
                        <a:t>†</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ratio</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lg ratio</a:t>
                      </a:r>
                    </a:p>
                  </a:txBody>
                  <a:tcPr marL="50800" marR="50800" marT="50800" marB="50800" anchor="ctr" anchorCtr="0" horzOverflow="overflow">
                    <a:lnR w="28575">
                      <a:miter lim="400000"/>
                    </a:lnR>
                  </a:tcPr>
                </a:tc>
              </a:tr>
              <a:tr h="584200">
                <a:tc>
                  <a:txBody>
                    <a:bodyPr/>
                    <a:lstStyle/>
                    <a:p>
                      <a:pPr marL="58702" marR="58702" defTabSz="1295400">
                        <a:lnSpc>
                          <a:spcPct val="130000"/>
                        </a:lnSpc>
                        <a:defRPr sz="1800">
                          <a:uFillTx/>
                        </a:defRPr>
                      </a:pPr>
                      <a:r>
                        <a:rPr>
                          <a:solidFill>
                            <a:srgbClr val="606060"/>
                          </a:solidFill>
                          <a:uFill>
                            <a:solidFill>
                              <a:srgbClr val="000000"/>
                            </a:solidFill>
                          </a:uFill>
                        </a:rPr>
                        <a:t>250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solidFill>
                            <a:srgbClr val="606060"/>
                          </a:solidFill>
                          <a:uFill>
                            <a:solidFill>
                              <a:srgbClr val="000000"/>
                            </a:solidFill>
                          </a:uFill>
                        </a:rPr>
                        <a:t>0</a:t>
                      </a:r>
                    </a:p>
                  </a:txBody>
                  <a:tcPr marL="50800" marR="50800" marT="50800" marB="50800" anchor="ctr" anchorCtr="0" horzOverflow="overflow"/>
                </a:tc>
                <a:tc>
                  <a:txBody>
                    <a:bodyPr/>
                    <a:lstStyle/>
                    <a:p>
                      <a:pPr marL="58702" marR="58702" defTabSz="1295400">
                        <a:lnSpc>
                          <a:spcPct val="130000"/>
                        </a:lnSpc>
                        <a:defRPr sz="1800">
                          <a:solidFill>
                            <a:srgbClr val="606060"/>
                          </a:solidFill>
                        </a:defRPr>
                      </a:pPr>
                    </a:p>
                  </a:txBody>
                  <a:tcPr marL="50800" marR="50800" marT="50800" marB="50800" anchor="ctr" anchorCtr="0" horzOverflow="overflow"/>
                </a:tc>
                <a:tc>
                  <a:txBody>
                    <a:bodyPr/>
                    <a:lstStyle/>
                    <a:p>
                      <a:pPr marL="58702" marR="58702" defTabSz="1295400">
                        <a:lnSpc>
                          <a:spcPct val="130000"/>
                        </a:lnSpc>
                        <a:defRPr sz="1800">
                          <a:uFillTx/>
                        </a:defRPr>
                      </a:pPr>
                      <a:r>
                        <a:rPr>
                          <a:solidFill>
                            <a:srgbClr val="606060"/>
                          </a:solidFill>
                          <a:uFill>
                            <a:solidFill>
                              <a:srgbClr val="000000"/>
                            </a:solidFill>
                          </a:uFill>
                        </a:rPr>
                        <a:t>–</a:t>
                      </a:r>
                    </a:p>
                  </a:txBody>
                  <a:tcPr marL="50800" marR="50800" marT="50800" marB="50800" anchor="ctr" anchorCtr="0" horzOverflow="overflow">
                    <a:lnR w="28575">
                      <a:miter lim="400000"/>
                    </a:lnR>
                  </a:tcPr>
                </a:tc>
              </a:tr>
              <a:tr h="584200">
                <a:tc>
                  <a:txBody>
                    <a:bodyPr/>
                    <a:lstStyle/>
                    <a:p>
                      <a:pPr marL="58702" marR="58702" defTabSz="1295400">
                        <a:lnSpc>
                          <a:spcPct val="130000"/>
                        </a:lnSpc>
                        <a:defRPr sz="1800">
                          <a:uFillTx/>
                        </a:defRPr>
                      </a:pPr>
                      <a:r>
                        <a:rPr>
                          <a:solidFill>
                            <a:srgbClr val="606060"/>
                          </a:solidFill>
                          <a:uFill>
                            <a:solidFill>
                              <a:srgbClr val="000000"/>
                            </a:solidFill>
                          </a:uFill>
                        </a:rPr>
                        <a:t>500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solidFill>
                            <a:srgbClr val="606060"/>
                          </a:solidFill>
                          <a:uFill>
                            <a:solidFill>
                              <a:srgbClr val="000000"/>
                            </a:solidFill>
                          </a:uFill>
                        </a:rPr>
                        <a:t>0</a:t>
                      </a:r>
                    </a:p>
                  </a:txBody>
                  <a:tcPr marL="50800" marR="50800" marT="50800" marB="50800" anchor="ctr" anchorCtr="0" horzOverflow="overflow"/>
                </a:tc>
                <a:tc>
                  <a:txBody>
                    <a:bodyPr/>
                    <a:lstStyle/>
                    <a:p>
                      <a:pPr marL="58702" marR="58702" defTabSz="1295400">
                        <a:lnSpc>
                          <a:spcPct val="130000"/>
                        </a:lnSpc>
                        <a:defRPr sz="1800">
                          <a:uFillTx/>
                        </a:defRPr>
                      </a:pPr>
                      <a:r>
                        <a:rPr>
                          <a:solidFill>
                            <a:srgbClr val="606060"/>
                          </a:solidFill>
                          <a:uFill>
                            <a:solidFill>
                              <a:srgbClr val="000000"/>
                            </a:solidFill>
                          </a:uFill>
                        </a:rPr>
                        <a:t>4,8</a:t>
                      </a:r>
                    </a:p>
                  </a:txBody>
                  <a:tcPr marL="50800" marR="50800" marT="50800" marB="50800" anchor="ctr" anchorCtr="0" horzOverflow="overflow"/>
                </a:tc>
                <a:tc>
                  <a:txBody>
                    <a:bodyPr/>
                    <a:lstStyle/>
                    <a:p>
                      <a:pPr marL="58702" marR="58702" defTabSz="1295400">
                        <a:lnSpc>
                          <a:spcPct val="130000"/>
                        </a:lnSpc>
                        <a:defRPr sz="1800">
                          <a:uFillTx/>
                        </a:defRPr>
                      </a:pPr>
                      <a:r>
                        <a:rPr>
                          <a:solidFill>
                            <a:srgbClr val="606060"/>
                          </a:solidFill>
                          <a:uFill>
                            <a:solidFill>
                              <a:srgbClr val="000000"/>
                            </a:solidFill>
                          </a:uFill>
                        </a:rPr>
                        <a:t>2,3</a:t>
                      </a:r>
                    </a:p>
                  </a:txBody>
                  <a:tcPr marL="50800" marR="50800" marT="50800" marB="50800" anchor="ctr" anchorCtr="0" horzOverflow="overflow">
                    <a:lnR w="28575">
                      <a:miter lim="400000"/>
                    </a:lnR>
                  </a:tcPr>
                </a:tc>
              </a:tr>
              <a:tr h="584200">
                <a:tc>
                  <a:txBody>
                    <a:bodyPr/>
                    <a:lstStyle/>
                    <a:p>
                      <a:pPr marL="58702" marR="58702" defTabSz="1295400">
                        <a:lnSpc>
                          <a:spcPct val="130000"/>
                        </a:lnSpc>
                        <a:defRPr sz="1800">
                          <a:uFillTx/>
                        </a:defRPr>
                      </a:pPr>
                      <a:r>
                        <a:rPr>
                          <a:uFill>
                            <a:solidFill>
                              <a:srgbClr val="000000"/>
                            </a:solidFill>
                          </a:uFill>
                        </a:rPr>
                        <a:t>1.000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0,1</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6,9</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2,8</a:t>
                      </a:r>
                    </a:p>
                  </a:txBody>
                  <a:tcPr marL="50800" marR="50800" marT="50800" marB="50800" anchor="ctr" anchorCtr="0" horzOverflow="overflow">
                    <a:lnR w="28575">
                      <a:miter lim="400000"/>
                    </a:lnR>
                  </a:tcPr>
                </a:tc>
              </a:tr>
              <a:tr h="584200">
                <a:tc>
                  <a:txBody>
                    <a:bodyPr/>
                    <a:lstStyle/>
                    <a:p>
                      <a:pPr marL="58702" marR="58702" defTabSz="1295400">
                        <a:lnSpc>
                          <a:spcPct val="130000"/>
                        </a:lnSpc>
                        <a:defRPr sz="1800">
                          <a:uFillTx/>
                        </a:defRPr>
                      </a:pPr>
                      <a:r>
                        <a:rPr>
                          <a:uFill>
                            <a:solidFill>
                              <a:srgbClr val="000000"/>
                            </a:solidFill>
                          </a:uFill>
                        </a:rPr>
                        <a:t>2.000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0,8</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7,7</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2,9</a:t>
                      </a:r>
                    </a:p>
                  </a:txBody>
                  <a:tcPr marL="50800" marR="50800" marT="50800" marB="50800" anchor="ctr" anchorCtr="0" horzOverflow="overflow">
                    <a:lnR w="28575">
                      <a:miter lim="400000"/>
                    </a:lnR>
                  </a:tcPr>
                </a:tc>
              </a:tr>
              <a:tr h="584200">
                <a:tc>
                  <a:txBody>
                    <a:bodyPr/>
                    <a:lstStyle/>
                    <a:p>
                      <a:pPr marL="58702" marR="58702" defTabSz="1295400">
                        <a:lnSpc>
                          <a:spcPct val="130000"/>
                        </a:lnSpc>
                        <a:defRPr sz="1800">
                          <a:uFillTx/>
                        </a:defRPr>
                      </a:pPr>
                      <a:r>
                        <a:rPr>
                          <a:uFill>
                            <a:solidFill>
                              <a:srgbClr val="000000"/>
                            </a:solidFill>
                          </a:uFill>
                        </a:rPr>
                        <a:t>4.000</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rPr>
                        <a:t>6,4</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8</a:t>
                      </a:r>
                    </a:p>
                  </a:txBody>
                  <a:tcPr marL="50800" marR="50800" marT="50800" marB="50800" anchor="ctr" anchorCtr="0" horzOverflow="overflow"/>
                </a:tc>
                <a:tc>
                  <a:txBody>
                    <a:bodyPr/>
                    <a:lstStyle/>
                    <a:p>
                      <a:pPr marL="58702" marR="58702" defTabSz="1295400">
                        <a:lnSpc>
                          <a:spcPct val="130000"/>
                        </a:lnSpc>
                        <a:defRPr sz="1800">
                          <a:uFillTx/>
                        </a:defRPr>
                      </a:pPr>
                      <a:r>
                        <a:rPr>
                          <a:uFill>
                            <a:solidFill>
                              <a:srgbClr val="000000"/>
                            </a:solidFill>
                          </a:uFill>
                        </a:rPr>
                        <a:t>3</a:t>
                      </a:r>
                    </a:p>
                  </a:txBody>
                  <a:tcPr marL="50800" marR="50800" marT="50800" marB="50800" anchor="ctr" anchorCtr="0" horzOverflow="overflow">
                    <a:lnR w="28575">
                      <a:miter lim="400000"/>
                    </a:lnR>
                  </a:tcPr>
                </a:tc>
              </a:tr>
              <a:tr h="584200">
                <a:tc>
                  <a:txBody>
                    <a:bodyPr/>
                    <a:lstStyle/>
                    <a:p>
                      <a:pPr marL="58702" marR="58702" defTabSz="1295400">
                        <a:lnSpc>
                          <a:spcPct val="130000"/>
                        </a:lnSpc>
                        <a:defRPr sz="1800">
                          <a:uFillTx/>
                        </a:defRPr>
                      </a:pPr>
                      <a:r>
                        <a:rPr>
                          <a:uFill>
                            <a:solidFill>
                              <a:srgbClr val="000000"/>
                            </a:solidFill>
                          </a:uFill>
                        </a:rPr>
                        <a:t>8.000</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rPr>
                        <a:t>51,1</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8</a:t>
                      </a:r>
                    </a:p>
                  </a:txBody>
                  <a:tcPr marL="50800" marR="50800" marT="50800" marB="50800" anchor="ctr" anchorCtr="0" horzOverflow="overflow">
                    <a:lnB w="28575">
                      <a:miter lim="400000"/>
                    </a:lnB>
                  </a:tcPr>
                </a:tc>
                <a:tc>
                  <a:txBody>
                    <a:bodyPr/>
                    <a:lstStyle/>
                    <a:p>
                      <a:pPr marL="58702" marR="58702" defTabSz="1295400">
                        <a:lnSpc>
                          <a:spcPct val="130000"/>
                        </a:lnSpc>
                        <a:defRPr sz="1800">
                          <a:uFillTx/>
                        </a:defRPr>
                      </a:pPr>
                      <a:r>
                        <a:rPr>
                          <a:uFill>
                            <a:solidFill>
                              <a:srgbClr val="000000"/>
                            </a:solidFill>
                          </a:uFill>
                        </a:rPr>
                        <a:t>3</a:t>
                      </a:r>
                    </a:p>
                  </a:txBody>
                  <a:tcPr marL="50800" marR="50800" marT="50800" marB="50800" anchor="ctr" anchorCtr="0" horzOverflow="overflow">
                    <a:lnR w="28575">
                      <a:miter lim="400000"/>
                    </a:lnR>
                    <a:lnB w="28575">
                      <a:miter lim="400000"/>
                    </a:lnB>
                  </a:tcPr>
                </a:tc>
              </a:tr>
            </a:tbl>
          </a:graphicData>
        </a:graphic>
      </p:graphicFrame>
      <p:grpSp>
        <p:nvGrpSpPr>
          <p:cNvPr id="455" name="Group"/>
          <p:cNvGrpSpPr/>
          <p:nvPr/>
        </p:nvGrpSpPr>
        <p:grpSpPr>
          <a:xfrm>
            <a:off x="6472202" y="7104073"/>
            <a:ext cx="4140201" cy="845845"/>
            <a:chOff x="0" y="0"/>
            <a:chExt cx="4140200" cy="845844"/>
          </a:xfrm>
        </p:grpSpPr>
        <p:sp>
          <p:nvSpPr>
            <p:cNvPr id="453" name="seems to converge to a constant b ≈ 3"/>
            <p:cNvSpPr txBox="1"/>
            <p:nvPr/>
          </p:nvSpPr>
          <p:spPr>
            <a:xfrm>
              <a:off x="0" y="502944"/>
              <a:ext cx="4140200"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seems to converge to a constant b ≈ 3</a:t>
              </a:r>
            </a:p>
          </p:txBody>
        </p:sp>
        <p:sp>
          <p:nvSpPr>
            <p:cNvPr id="454" name="Line"/>
            <p:cNvSpPr/>
            <p:nvPr/>
          </p:nvSpPr>
          <p:spPr>
            <a:xfrm flipH="1">
              <a:off x="1477010" y="0"/>
              <a:ext cx="1" cy="50701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sp>
        <p:nvSpPr>
          <p:cNvPr id="456" name="lg (6.4 / 0.8) = 3.0"/>
          <p:cNvSpPr txBox="1"/>
          <p:nvPr/>
        </p:nvSpPr>
        <p:spPr>
          <a:xfrm>
            <a:off x="9182100" y="6210300"/>
            <a:ext cx="2004849"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lg (6.4 / 0.8) = 3.0</a:t>
            </a:r>
          </a:p>
        </p:txBody>
      </p:sp>
      <p:sp>
        <p:nvSpPr>
          <p:cNvPr id="457" name="Line"/>
          <p:cNvSpPr/>
          <p:nvPr/>
        </p:nvSpPr>
        <p:spPr>
          <a:xfrm>
            <a:off x="8344027" y="6375400"/>
            <a:ext cx="652030" cy="0"/>
          </a:xfrm>
          <a:prstGeom prst="line">
            <a:avLst/>
          </a:prstGeom>
          <a:ln w="25400">
            <a:solidFill>
              <a:srgbClr val="8D3124"/>
            </a:solidFill>
            <a:headEnd type="triangle"/>
          </a:ln>
        </p:spPr>
        <p:txBody>
          <a:bodyPr lIns="0" tIns="0" rIns="0" bIns="0"/>
          <a:lstStyle/>
          <a:p>
            <a:pPr/>
          </a:p>
        </p:txBody>
      </p:sp>
      <p:grpSp>
        <p:nvGrpSpPr>
          <p:cNvPr id="460" name="Group"/>
          <p:cNvGrpSpPr/>
          <p:nvPr/>
        </p:nvGrpSpPr>
        <p:grpSpPr>
          <a:xfrm>
            <a:off x="9271000" y="3187700"/>
            <a:ext cx="2705100" cy="1460500"/>
            <a:chOff x="0" y="0"/>
            <a:chExt cx="2705100" cy="1460500"/>
          </a:xfrm>
        </p:grpSpPr>
        <p:sp>
          <p:nvSpPr>
            <p:cNvPr id="458" name="Rectangle"/>
            <p:cNvSpPr/>
            <p:nvPr/>
          </p:nvSpPr>
          <p:spPr>
            <a:xfrm>
              <a:off x="0" y="0"/>
              <a:ext cx="2705100" cy="1460500"/>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defTabSz="1295400">
                <a:lnSpc>
                  <a:spcPct val="120000"/>
                </a:lnSpc>
                <a:defRPr b="1" sz="2000">
                  <a:uFill>
                    <a:solidFill>
                      <a:srgbClr val="000000"/>
                    </a:solidFill>
                  </a:uFill>
                </a:defRPr>
              </a:pPr>
            </a:p>
          </p:txBody>
        </p:sp>
        <p:pic>
          <p:nvPicPr>
            <p:cNvPr id="459" name="droppedImage.pdf" descr="droppedImage.pdf"/>
            <p:cNvPicPr>
              <a:picLocks noChangeAspect="1"/>
            </p:cNvPicPr>
            <p:nvPr/>
          </p:nvPicPr>
          <p:blipFill>
            <a:blip r:embed="rId3">
              <a:extLst/>
            </a:blip>
            <a:srcRect l="0" t="0" r="0" b="0"/>
            <a:stretch>
              <a:fillRect/>
            </a:stretch>
          </p:blipFill>
          <p:spPr>
            <a:xfrm>
              <a:off x="241300" y="264949"/>
              <a:ext cx="2197100" cy="1055851"/>
            </a:xfrm>
            <a:prstGeom prst="rect">
              <a:avLst/>
            </a:prstGeom>
            <a:ln w="12700" cap="flat">
              <a:noFill/>
              <a:round/>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4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lt" backwards="0">
                                    <p:tmAbs val="100"/>
                                  </p:iterate>
                                  <p:childTnLst>
                                    <p:set>
                                      <p:cBhvr>
                                        <p:cTn id="18" fill="hold"/>
                                        <p:tgtEl>
                                          <p:spTgt spid="4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50">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6" fill="hold">
                                  <p:stCondLst>
                                    <p:cond delay="0"/>
                                  </p:stCondLst>
                                  <p:iterate type="el" backwards="0">
                                    <p:tmAbs val="0"/>
                                  </p:iterate>
                                  <p:childTnLst>
                                    <p:set>
                                      <p:cBhvr>
                                        <p:cTn id="30" fill="hold"/>
                                        <p:tgtEl>
                                          <p:spTgt spid="450">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5" grpId="5"/>
      <p:bldP build="whole" bldLvl="1" animBg="1" rev="0" advAuto="0" spid="457" grpId="4"/>
      <p:bldP build="whole" bldLvl="1" animBg="1" rev="0" advAuto="0" spid="460" grpId="2"/>
      <p:bldP build="whole" bldLvl="1" animBg="1" rev="0" advAuto="0" spid="456" grpId="3"/>
      <p:bldP build="whole" bldLvl="1" animBg="1" rev="0" advAuto="0" spid="452" grpId="1"/>
      <p:bldP build="p" bldLvl="1" animBg="1" rev="0" advAuto="0" spid="450" grpId="6"/>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Doubling hypothesis"/>
          <p:cNvSpPr txBox="1"/>
          <p:nvPr>
            <p:ph type="title"/>
          </p:nvPr>
        </p:nvSpPr>
        <p:spPr>
          <a:prstGeom prst="rect">
            <a:avLst/>
          </a:prstGeom>
        </p:spPr>
        <p:txBody>
          <a:bodyPr/>
          <a:lstStyle/>
          <a:p>
            <a:pPr/>
            <a:r>
              <a:t>Doubling hypothesis</a:t>
            </a:r>
          </a:p>
        </p:txBody>
      </p:sp>
      <p:sp>
        <p:nvSpPr>
          <p:cNvPr id="465" name="Doubling hypothesis.  Quick way to estimate b in a power-law relationship.…"/>
          <p:cNvSpPr txBox="1"/>
          <p:nvPr>
            <p:ph type="body" idx="1"/>
          </p:nvPr>
        </p:nvSpPr>
        <p:spPr>
          <a:prstGeom prst="rect">
            <a:avLst/>
          </a:prstGeom>
        </p:spPr>
        <p:txBody>
          <a:bodyPr/>
          <a:lstStyle/>
          <a:p>
            <a:pPr indent="127000"/>
            <a:r>
              <a:t>Doubling hypothesis.  </a:t>
            </a:r>
            <a:r>
              <a:t>Quick way to estimate </a:t>
            </a:r>
            <a:r>
              <a:rPr i="1">
                <a:latin typeface="Times Roman"/>
                <a:ea typeface="Times Roman"/>
                <a:cs typeface="Times Roman"/>
                <a:sym typeface="Times Roman"/>
              </a:rPr>
              <a:t>b</a:t>
            </a:r>
            <a:r>
              <a:t> in a power-law relationship.</a:t>
            </a:r>
          </a:p>
          <a:p>
            <a:pPr indent="127000"/>
            <a:br/>
            <a:r>
              <a:t>Q.  </a:t>
            </a:r>
            <a:r>
              <a:t>How to estimate</a:t>
            </a:r>
            <a:r>
              <a:t> </a:t>
            </a:r>
            <a:r>
              <a:rPr i="1">
                <a:latin typeface="Times Roman"/>
                <a:ea typeface="Times Roman"/>
                <a:cs typeface="Times Roman"/>
                <a:sym typeface="Times Roman"/>
              </a:rPr>
              <a:t>a  </a:t>
            </a:r>
            <a:r>
              <a:t>(assuming we know </a:t>
            </a:r>
            <a:r>
              <a:rPr i="1">
                <a:latin typeface="Times Roman"/>
                <a:ea typeface="Times Roman"/>
                <a:cs typeface="Times Roman"/>
                <a:sym typeface="Times Roman"/>
              </a:rPr>
              <a:t>b</a:t>
            </a:r>
            <a:r>
              <a:t>) ?</a:t>
            </a:r>
          </a:p>
          <a:p>
            <a:pPr indent="127000"/>
            <a:r>
              <a:t>A.  </a:t>
            </a:r>
            <a:r>
              <a:t>Run the program (for a sufficient large value of </a:t>
            </a:r>
            <a:r>
              <a:rPr i="1">
                <a:latin typeface="Times Roman"/>
                <a:ea typeface="Times Roman"/>
                <a:cs typeface="Times Roman"/>
                <a:sym typeface="Times Roman"/>
              </a:rPr>
              <a:t>N</a:t>
            </a:r>
            <a:r>
              <a:t>) and solve for </a:t>
            </a:r>
            <a:r>
              <a:rPr i="1">
                <a:latin typeface="Times Roman"/>
                <a:ea typeface="Times Roman"/>
                <a:cs typeface="Times Roman"/>
                <a:sym typeface="Times Roman"/>
              </a:rPr>
              <a:t>a</a:t>
            </a:r>
            <a:r>
              <a:t>.</a:t>
            </a:r>
          </a:p>
          <a:p>
            <a:pPr indent="127000"/>
            <a:br/>
            <a:br/>
            <a:br/>
            <a:br/>
            <a:br/>
            <a:br/>
            <a:br/>
            <a:br/>
            <a:br/>
            <a:r>
              <a:t>Hypothesis.  </a:t>
            </a:r>
            <a:r>
              <a:t>Running time is about </a:t>
            </a:r>
            <a:r>
              <a:rPr>
                <a:latin typeface="Times New Roman"/>
                <a:ea typeface="Times New Roman"/>
                <a:cs typeface="Times New Roman"/>
                <a:sym typeface="Times New Roman"/>
              </a:rPr>
              <a:t>0.998 </a:t>
            </a:r>
            <a:r>
              <a:rPr>
                <a:latin typeface="Symbol"/>
                <a:ea typeface="Symbol"/>
                <a:cs typeface="Symbol"/>
                <a:sym typeface="Symbol"/>
              </a:rPr>
              <a:t>´</a:t>
            </a:r>
            <a:r>
              <a:rPr>
                <a:latin typeface="Times New Roman"/>
                <a:ea typeface="Times New Roman"/>
                <a:cs typeface="Times New Roman"/>
                <a:sym typeface="Times New Roman"/>
              </a:rPr>
              <a:t> 10 </a:t>
            </a:r>
            <a:r>
              <a:rPr baseline="30500">
                <a:latin typeface="Times New Roman"/>
                <a:ea typeface="Times New Roman"/>
                <a:cs typeface="Times New Roman"/>
                <a:sym typeface="Times New Roman"/>
              </a:rPr>
              <a:t>–10</a:t>
            </a:r>
            <a:r>
              <a:t> </a:t>
            </a:r>
            <a:r>
              <a:rPr>
                <a:latin typeface="Symbol"/>
                <a:ea typeface="Symbol"/>
                <a:cs typeface="Symbol"/>
                <a:sym typeface="Symbol"/>
              </a:rPr>
              <a:t>´</a:t>
            </a:r>
            <a:r>
              <a:t> </a:t>
            </a:r>
            <a:r>
              <a:rPr i="1">
                <a:latin typeface="Times Roman"/>
                <a:ea typeface="Times Roman"/>
                <a:cs typeface="Times Roman"/>
                <a:sym typeface="Times Roman"/>
              </a:rPr>
              <a:t>N </a:t>
            </a:r>
            <a:r>
              <a:rPr baseline="30500">
                <a:latin typeface="Times Roman"/>
                <a:ea typeface="Times Roman"/>
                <a:cs typeface="Times Roman"/>
                <a:sym typeface="Times Roman"/>
              </a:rPr>
              <a:t>3</a:t>
            </a:r>
            <a:r>
              <a:rPr baseline="30500"/>
              <a:t>  </a:t>
            </a:r>
            <a:r>
              <a:t>seconds.</a:t>
            </a:r>
          </a:p>
        </p:txBody>
      </p:sp>
      <p:sp>
        <p:nvSpPr>
          <p:cNvPr id="4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69" name="Group"/>
          <p:cNvGrpSpPr/>
          <p:nvPr/>
        </p:nvGrpSpPr>
        <p:grpSpPr>
          <a:xfrm>
            <a:off x="2928920" y="4345414"/>
            <a:ext cx="7146960" cy="2400301"/>
            <a:chOff x="0" y="0"/>
            <a:chExt cx="7146959" cy="2400300"/>
          </a:xfrm>
        </p:grpSpPr>
        <p:graphicFrame>
          <p:nvGraphicFramePr>
            <p:cNvPr id="467" name="表格 1"/>
            <p:cNvGraphicFramePr/>
            <p:nvPr/>
          </p:nvGraphicFramePr>
          <p:xfrm>
            <a:off x="0" y="0"/>
            <a:ext cx="3860800" cy="24003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590136"/>
                  <a:gridCol w="2194464"/>
                </a:tblGrid>
                <a:tr h="581025">
                  <a:tc>
                    <a:txBody>
                      <a:bodyPr/>
                      <a:lstStyle/>
                      <a:p>
                        <a:pPr marL="58702" marR="58702" algn="ctr" defTabSz="1295400">
                          <a:lnSpc>
                            <a:spcPct val="130000"/>
                          </a:lnSpc>
                          <a:defRPr sz="1800">
                            <a:solidFill>
                              <a:srgbClr val="000000"/>
                            </a:solidFill>
                          </a:defRPr>
                        </a:pPr>
                        <a:r>
                          <a:rPr>
                            <a:solidFill>
                              <a:srgbClr val="FFFFFF"/>
                            </a:solidFill>
                            <a:uFill>
                              <a:solidFill>
                                <a:srgbClr val="000000"/>
                              </a:solidFill>
                            </a:uFill>
                            <a:sym typeface="Lucida Sans Regular"/>
                          </a:rPr>
                          <a:t>N</a:t>
                        </a:r>
                      </a:p>
                    </a:txBody>
                    <a:tcPr marL="50800" marR="50800" marT="50800" marB="50800" anchor="ctr" anchorCtr="0" horzOverflow="overflow">
                      <a:lnL w="28575">
                        <a:miter lim="400000"/>
                      </a:lnL>
                    </a:tcPr>
                  </a:tc>
                  <a:tc>
                    <a:txBody>
                      <a:bodyPr/>
                      <a:lstStyle/>
                      <a:p>
                        <a:pPr marL="58702" marR="58702" algn="ctr" defTabSz="1295400">
                          <a:lnSpc>
                            <a:spcPct val="130000"/>
                          </a:lnSpc>
                          <a:defRPr sz="1800">
                            <a:uFill>
                              <a:solidFill>
                                <a:srgbClr val="000000"/>
                              </a:solidFill>
                            </a:uFill>
                            <a:sym typeface="Lucida Sans Regular"/>
                          </a:defRPr>
                        </a:pPr>
                        <a:r>
                          <a:t>time (seconds) </a:t>
                        </a:r>
                        <a:r>
                          <a:t> </a:t>
                        </a:r>
                        <a:r>
                          <a:rPr baseline="31999">
                            <a:uFill>
                              <a:solidFill>
                                <a:srgbClr val="606060"/>
                              </a:solidFill>
                            </a:uFill>
                          </a:rPr>
                          <a:t>†</a:t>
                        </a:r>
                      </a:p>
                    </a:txBody>
                    <a:tcPr marL="50800" marR="50800" marT="50800" marB="50800" anchor="ctr" anchorCtr="0" horzOverflow="overflow">
                      <a:lnR w="28575">
                        <a:miter lim="400000"/>
                      </a:lnR>
                    </a:tcPr>
                  </a:tc>
                </a:tr>
                <a:tr h="581025">
                  <a:tc>
                    <a:txBody>
                      <a:bodyPr/>
                      <a:lstStyle/>
                      <a:p>
                        <a:pPr marL="58702" marR="58702" algn="ctr" defTabSz="1295400">
                          <a:lnSpc>
                            <a:spcPct val="130000"/>
                          </a:lnSpc>
                          <a:defRPr sz="1800"/>
                        </a:pPr>
                        <a:r>
                          <a:rPr>
                            <a:uFill>
                              <a:solidFill>
                                <a:srgbClr val="000000"/>
                              </a:solidFill>
                            </a:uFill>
                            <a:sym typeface="Lucida Sans Regular"/>
                          </a:rPr>
                          <a:t>8.000</a:t>
                        </a:r>
                      </a:p>
                    </a:txBody>
                    <a:tcPr marL="50800" marR="50800" marT="50800" marB="50800" anchor="ctr" anchorCtr="0" horzOverflow="overflow">
                      <a:lnL w="28575">
                        <a:miter lim="400000"/>
                      </a:lnL>
                    </a:tcPr>
                  </a:tc>
                  <a:tc>
                    <a:txBody>
                      <a:bodyPr/>
                      <a:lstStyle/>
                      <a:p>
                        <a:pPr marL="58702" marR="58702" algn="ctr" defTabSz="1295400">
                          <a:lnSpc>
                            <a:spcPct val="130000"/>
                          </a:lnSpc>
                          <a:defRPr sz="1800"/>
                        </a:pPr>
                        <a:r>
                          <a:rPr>
                            <a:uFill>
                              <a:solidFill>
                                <a:srgbClr val="000000"/>
                              </a:solidFill>
                            </a:uFill>
                            <a:sym typeface="Lucida Sans Regular"/>
                          </a:rPr>
                          <a:t>51,1</a:t>
                        </a:r>
                      </a:p>
                    </a:txBody>
                    <a:tcPr marL="50800" marR="50800" marT="50800" marB="50800" anchor="ctr" anchorCtr="0" horzOverflow="overflow">
                      <a:lnR w="28575">
                        <a:miter lim="400000"/>
                      </a:lnR>
                    </a:tcPr>
                  </a:tc>
                </a:tr>
                <a:tr h="581025">
                  <a:tc>
                    <a:txBody>
                      <a:bodyPr/>
                      <a:lstStyle/>
                      <a:p>
                        <a:pPr marL="58702" marR="58702" algn="ctr" defTabSz="1295400">
                          <a:lnSpc>
                            <a:spcPct val="130000"/>
                          </a:lnSpc>
                          <a:defRPr sz="1800"/>
                        </a:pPr>
                        <a:r>
                          <a:rPr>
                            <a:uFill>
                              <a:solidFill>
                                <a:srgbClr val="000000"/>
                              </a:solidFill>
                            </a:uFill>
                            <a:sym typeface="Lucida Sans Regular"/>
                          </a:rPr>
                          <a:t>8.000</a:t>
                        </a:r>
                      </a:p>
                    </a:txBody>
                    <a:tcPr marL="50800" marR="50800" marT="50800" marB="50800" anchor="ctr" anchorCtr="0" horzOverflow="overflow">
                      <a:lnL w="28575">
                        <a:miter lim="400000"/>
                      </a:lnL>
                    </a:tcPr>
                  </a:tc>
                  <a:tc>
                    <a:txBody>
                      <a:bodyPr/>
                      <a:lstStyle/>
                      <a:p>
                        <a:pPr marL="58702" marR="58702" algn="ctr" defTabSz="1295400">
                          <a:lnSpc>
                            <a:spcPct val="130000"/>
                          </a:lnSpc>
                          <a:defRPr sz="1800"/>
                        </a:pPr>
                        <a:r>
                          <a:rPr>
                            <a:uFill>
                              <a:solidFill>
                                <a:srgbClr val="000000"/>
                              </a:solidFill>
                            </a:uFill>
                            <a:sym typeface="Lucida Sans Regular"/>
                          </a:rPr>
                          <a:t>51</a:t>
                        </a:r>
                      </a:p>
                    </a:txBody>
                    <a:tcPr marL="50800" marR="50800" marT="50800" marB="50800" anchor="ctr" anchorCtr="0" horzOverflow="overflow">
                      <a:lnR w="28575">
                        <a:miter lim="400000"/>
                      </a:lnR>
                    </a:tcPr>
                  </a:tc>
                </a:tr>
                <a:tr h="581025">
                  <a:tc>
                    <a:txBody>
                      <a:bodyPr/>
                      <a:lstStyle/>
                      <a:p>
                        <a:pPr marL="58702" marR="58702" algn="ctr" defTabSz="1295400">
                          <a:lnSpc>
                            <a:spcPct val="130000"/>
                          </a:lnSpc>
                          <a:defRPr sz="1800"/>
                        </a:pPr>
                        <a:r>
                          <a:rPr>
                            <a:uFill>
                              <a:solidFill>
                                <a:srgbClr val="000000"/>
                              </a:solidFill>
                            </a:uFill>
                            <a:sym typeface="Lucida Sans Regular"/>
                          </a:rPr>
                          <a:t>8.000</a:t>
                        </a:r>
                      </a:p>
                    </a:txBody>
                    <a:tcPr marL="50800" marR="50800" marT="50800" marB="50800" anchor="ctr" anchorCtr="0" horzOverflow="overflow">
                      <a:lnL w="28575">
                        <a:miter lim="400000"/>
                      </a:lnL>
                      <a:lnB w="28575">
                        <a:miter lim="400000"/>
                      </a:lnB>
                    </a:tcPr>
                  </a:tc>
                  <a:tc>
                    <a:txBody>
                      <a:bodyPr/>
                      <a:lstStyle/>
                      <a:p>
                        <a:pPr marL="58702" marR="58702" algn="ctr" defTabSz="1295400">
                          <a:lnSpc>
                            <a:spcPct val="130000"/>
                          </a:lnSpc>
                          <a:defRPr sz="1800"/>
                        </a:pPr>
                        <a:r>
                          <a:rPr>
                            <a:uFill>
                              <a:solidFill>
                                <a:srgbClr val="000000"/>
                              </a:solidFill>
                            </a:uFill>
                            <a:sym typeface="Lucida Sans Regular"/>
                          </a:rPr>
                          <a:t>51,1</a:t>
                        </a:r>
                      </a:p>
                    </a:txBody>
                    <a:tcPr marL="50800" marR="50800" marT="50800" marB="50800" anchor="ctr" anchorCtr="0" horzOverflow="overflow">
                      <a:lnR w="28575">
                        <a:miter lim="400000"/>
                      </a:lnR>
                      <a:lnB w="28575">
                        <a:miter lim="400000"/>
                      </a:lnB>
                    </a:tcPr>
                  </a:tc>
                </a:tr>
              </a:tbl>
            </a:graphicData>
          </a:graphic>
        </p:graphicFrame>
        <p:sp>
          <p:nvSpPr>
            <p:cNvPr id="468" name="51.1  =  a × 80003…"/>
            <p:cNvSpPr/>
            <p:nvPr/>
          </p:nvSpPr>
          <p:spPr>
            <a:xfrm>
              <a:off x="4492659" y="945868"/>
              <a:ext cx="26543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2000">
                  <a:solidFill>
                    <a:srgbClr val="8D3124"/>
                  </a:solidFill>
                  <a:uFill>
                    <a:solidFill>
                      <a:srgbClr val="8D3124"/>
                    </a:solidFill>
                  </a:uFill>
                  <a:latin typeface="Times Roman"/>
                  <a:ea typeface="Times Roman"/>
                  <a:cs typeface="Times Roman"/>
                  <a:sym typeface="Times Roman"/>
                </a:defRPr>
              </a:pPr>
              <a:r>
                <a:t>51.1  =  </a:t>
              </a:r>
              <a:r>
                <a:rPr i="1"/>
                <a:t>a</a:t>
              </a:r>
              <a:r>
                <a:t> </a:t>
              </a:r>
              <a:r>
                <a:rPr>
                  <a:latin typeface="Symbol"/>
                  <a:ea typeface="Symbol"/>
                  <a:cs typeface="Symbol"/>
                  <a:sym typeface="Symbol"/>
                </a:rPr>
                <a:t>´ </a:t>
              </a:r>
              <a:r>
                <a:t>8000</a:t>
              </a:r>
              <a:r>
                <a:rPr baseline="31999"/>
                <a:t>3</a:t>
              </a:r>
            </a:p>
            <a:p>
              <a:pPr marL="58702" marR="58702" defTabSz="1295400">
                <a:lnSpc>
                  <a:spcPct val="150000"/>
                </a:lnSpc>
                <a:defRPr sz="2000">
                  <a:solidFill>
                    <a:srgbClr val="8D3124"/>
                  </a:solidFill>
                  <a:uFill>
                    <a:solidFill>
                      <a:srgbClr val="8D3124"/>
                    </a:solidFill>
                  </a:uFill>
                  <a:latin typeface="Times Roman"/>
                  <a:ea typeface="Times Roman"/>
                  <a:cs typeface="Times Roman"/>
                  <a:sym typeface="Times Roman"/>
                </a:defRPr>
              </a:pPr>
              <a:r>
                <a:t>⇒   </a:t>
              </a:r>
              <a:r>
                <a:rPr i="1"/>
                <a:t>a </a:t>
              </a:r>
              <a:r>
                <a:t> =  </a:t>
              </a:r>
              <a:r>
                <a:rPr>
                  <a:latin typeface="Times New Roman"/>
                  <a:ea typeface="Times New Roman"/>
                  <a:cs typeface="Times New Roman"/>
                  <a:sym typeface="Times New Roman"/>
                </a:rPr>
                <a:t>0.998 </a:t>
              </a:r>
              <a:r>
                <a:rPr>
                  <a:latin typeface="Symbol"/>
                  <a:ea typeface="Symbol"/>
                  <a:cs typeface="Symbol"/>
                  <a:sym typeface="Symbol"/>
                </a:rPr>
                <a:t>´</a:t>
              </a:r>
              <a:r>
                <a:rPr>
                  <a:latin typeface="Times New Roman"/>
                  <a:ea typeface="Times New Roman"/>
                  <a:cs typeface="Times New Roman"/>
                  <a:sym typeface="Times New Roman"/>
                </a:rPr>
                <a:t> 10 </a:t>
              </a:r>
              <a:r>
                <a:rPr baseline="30199">
                  <a:latin typeface="Times New Roman"/>
                  <a:ea typeface="Times New Roman"/>
                  <a:cs typeface="Times New Roman"/>
                  <a:sym typeface="Times New Roman"/>
                </a:rPr>
                <a:t>–10</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465">
                                            <p:txEl>
                                              <p:pRg st="2" end="2"/>
                                            </p:txEl>
                                          </p:spTgt>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2" fill="hold">
                                  <p:stCondLst>
                                    <p:cond delay="0"/>
                                  </p:stCondLst>
                                  <p:iterate type="el" backwards="0">
                                    <p:tmAbs val="0"/>
                                  </p:iterate>
                                  <p:childTnLst>
                                    <p:set>
                                      <p:cBhvr>
                                        <p:cTn id="13" fill="hold"/>
                                        <p:tgtEl>
                                          <p:spTgt spid="4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46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9" grpId="2"/>
      <p:bldP build="p" bldLvl="1" animBg="1" rev="0" advAuto="0" spid="465"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Prediction and validation"/>
          <p:cNvSpPr txBox="1"/>
          <p:nvPr>
            <p:ph type="title"/>
          </p:nvPr>
        </p:nvSpPr>
        <p:spPr>
          <a:prstGeom prst="rect">
            <a:avLst/>
          </a:prstGeom>
        </p:spPr>
        <p:txBody>
          <a:bodyPr/>
          <a:lstStyle/>
          <a:p>
            <a:pPr/>
            <a:r>
              <a:t>Prediction and validation</a:t>
            </a:r>
          </a:p>
        </p:txBody>
      </p:sp>
      <p:sp>
        <p:nvSpPr>
          <p:cNvPr id="472" name="Hypothesis.  The running time is about 0.998 × 10 –10 × N 3  seconds.…"/>
          <p:cNvSpPr txBox="1"/>
          <p:nvPr>
            <p:ph type="body" idx="1"/>
          </p:nvPr>
        </p:nvSpPr>
        <p:spPr>
          <a:prstGeom prst="rect">
            <a:avLst/>
          </a:prstGeom>
        </p:spPr>
        <p:txBody>
          <a:bodyPr/>
          <a:lstStyle/>
          <a:p>
            <a:pPr indent="127000"/>
            <a:r>
              <a:t>Hypothesis</a:t>
            </a:r>
            <a:r>
              <a:t>.  </a:t>
            </a:r>
            <a:r>
              <a:t>The running time</a:t>
            </a:r>
            <a:r>
              <a:t> is about </a:t>
            </a:r>
            <a:r>
              <a:rPr>
                <a:latin typeface="Times New Roman"/>
                <a:ea typeface="Times New Roman"/>
                <a:cs typeface="Times New Roman"/>
                <a:sym typeface="Times New Roman"/>
              </a:rPr>
              <a:t>0.998 </a:t>
            </a:r>
            <a:r>
              <a:rPr>
                <a:latin typeface="Symbol"/>
                <a:ea typeface="Symbol"/>
                <a:cs typeface="Symbol"/>
                <a:sym typeface="Symbol"/>
              </a:rPr>
              <a:t>´</a:t>
            </a:r>
            <a:r>
              <a:rPr>
                <a:latin typeface="Times New Roman"/>
                <a:ea typeface="Times New Roman"/>
                <a:cs typeface="Times New Roman"/>
                <a:sym typeface="Times New Roman"/>
              </a:rPr>
              <a:t> 10 </a:t>
            </a:r>
            <a:r>
              <a:rPr baseline="30500">
                <a:latin typeface="Times New Roman"/>
                <a:ea typeface="Times New Roman"/>
                <a:cs typeface="Times New Roman"/>
                <a:sym typeface="Times New Roman"/>
              </a:rPr>
              <a:t>–10</a:t>
            </a:r>
            <a:r>
              <a:t> </a:t>
            </a:r>
            <a:r>
              <a:rPr>
                <a:latin typeface="Symbol"/>
                <a:ea typeface="Symbol"/>
                <a:cs typeface="Symbol"/>
                <a:sym typeface="Symbol"/>
              </a:rPr>
              <a:t>´</a:t>
            </a:r>
            <a:r>
              <a:t> </a:t>
            </a:r>
            <a:r>
              <a:rPr i="1">
                <a:latin typeface="Times Roman"/>
                <a:ea typeface="Times Roman"/>
                <a:cs typeface="Times Roman"/>
                <a:sym typeface="Times Roman"/>
              </a:rPr>
              <a:t>N </a:t>
            </a:r>
            <a:r>
              <a:rPr baseline="30500">
                <a:latin typeface="Times Roman"/>
                <a:ea typeface="Times Roman"/>
                <a:cs typeface="Times Roman"/>
                <a:sym typeface="Times Roman"/>
              </a:rPr>
              <a:t>3</a:t>
            </a:r>
            <a:r>
              <a:rPr baseline="30500"/>
              <a:t>  </a:t>
            </a:r>
            <a:r>
              <a:t>seconds.</a:t>
            </a:r>
          </a:p>
          <a:p>
            <a:pPr indent="127000"/>
            <a:br/>
            <a:br/>
            <a:r>
              <a:t>Predictions.</a:t>
            </a:r>
          </a:p>
          <a:p>
            <a:pPr lvl="1" marL="1003300" indent="-368300"/>
            <a:r>
              <a:rPr>
                <a:latin typeface="Times New Roman"/>
                <a:ea typeface="Times New Roman"/>
                <a:cs typeface="Times New Roman"/>
                <a:sym typeface="Times New Roman"/>
              </a:rPr>
              <a:t>51.0 </a:t>
            </a:r>
            <a:r>
              <a:t>seconds for </a:t>
            </a:r>
            <a:r>
              <a:rPr i="1">
                <a:latin typeface="Times Roman"/>
                <a:ea typeface="Times Roman"/>
                <a:cs typeface="Times Roman"/>
                <a:sym typeface="Times Roman"/>
              </a:rPr>
              <a:t>N</a:t>
            </a:r>
            <a:r>
              <a:rPr>
                <a:latin typeface="Times New Roman"/>
                <a:ea typeface="Times New Roman"/>
                <a:cs typeface="Times New Roman"/>
                <a:sym typeface="Times New Roman"/>
              </a:rPr>
              <a:t> = 8,000</a:t>
            </a:r>
            <a:r>
              <a:t>.</a:t>
            </a:r>
          </a:p>
          <a:p>
            <a:pPr lvl="1" marL="1003300" indent="-368300"/>
            <a:r>
              <a:rPr>
                <a:latin typeface="Times New Roman"/>
                <a:ea typeface="Times New Roman"/>
                <a:cs typeface="Times New Roman"/>
                <a:sym typeface="Times New Roman"/>
              </a:rPr>
              <a:t>408.1 </a:t>
            </a:r>
            <a:r>
              <a:t>seconds for </a:t>
            </a:r>
            <a:r>
              <a:rPr i="1">
                <a:latin typeface="Times Roman"/>
                <a:ea typeface="Times Roman"/>
                <a:cs typeface="Times Roman"/>
                <a:sym typeface="Times Roman"/>
              </a:rPr>
              <a:t>N</a:t>
            </a:r>
            <a:r>
              <a:rPr>
                <a:latin typeface="Times New Roman"/>
                <a:ea typeface="Times New Roman"/>
                <a:cs typeface="Times New Roman"/>
                <a:sym typeface="Times New Roman"/>
              </a:rPr>
              <a:t> = 16,000</a:t>
            </a:r>
            <a:r>
              <a:t>.</a:t>
            </a:r>
          </a:p>
          <a:p>
            <a:pPr indent="127000"/>
            <a:br/>
            <a:br/>
            <a:r>
              <a:t>Observations.</a:t>
            </a:r>
          </a:p>
        </p:txBody>
      </p:sp>
      <p:sp>
        <p:nvSpPr>
          <p:cNvPr id="4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76" name="Group"/>
          <p:cNvGrpSpPr/>
          <p:nvPr/>
        </p:nvGrpSpPr>
        <p:grpSpPr>
          <a:xfrm>
            <a:off x="4570343" y="5359399"/>
            <a:ext cx="3860801" cy="3149601"/>
            <a:chOff x="0" y="0"/>
            <a:chExt cx="3860800" cy="3149600"/>
          </a:xfrm>
        </p:grpSpPr>
        <p:sp>
          <p:nvSpPr>
            <p:cNvPr id="474" name="validates hypothesis!"/>
            <p:cNvSpPr/>
            <p:nvPr/>
          </p:nvSpPr>
          <p:spPr>
            <a:xfrm>
              <a:off x="21976" y="3149600"/>
              <a:ext cx="37973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b="1" sz="1600">
                  <a:solidFill>
                    <a:srgbClr val="8D3124"/>
                  </a:solidFill>
                  <a:uFill>
                    <a:solidFill>
                      <a:srgbClr val="8D3124"/>
                    </a:solidFill>
                  </a:uFill>
                  <a:latin typeface="Lucida Grande"/>
                  <a:ea typeface="Lucida Grande"/>
                  <a:cs typeface="Lucida Grande"/>
                  <a:sym typeface="Lucida Grande"/>
                </a:defRPr>
              </a:lvl1pPr>
            </a:lstStyle>
            <a:p>
              <a:pPr/>
              <a:r>
                <a:t>validates hypothesis!</a:t>
              </a:r>
            </a:p>
          </p:txBody>
        </p:sp>
        <p:graphicFrame>
          <p:nvGraphicFramePr>
            <p:cNvPr id="475" name="表格 1"/>
            <p:cNvGraphicFramePr/>
            <p:nvPr/>
          </p:nvGraphicFramePr>
          <p:xfrm>
            <a:off x="0" y="0"/>
            <a:ext cx="3860800" cy="29718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590136"/>
                  <a:gridCol w="2194464"/>
                </a:tblGrid>
                <a:tr h="581025">
                  <a:tc>
                    <a:txBody>
                      <a:bodyPr/>
                      <a:lstStyle/>
                      <a:p>
                        <a:pPr marL="58702" marR="58702" algn="ctr" defTabSz="1295400">
                          <a:lnSpc>
                            <a:spcPct val="130000"/>
                          </a:lnSpc>
                          <a:defRPr sz="1800">
                            <a:solidFill>
                              <a:srgbClr val="000000"/>
                            </a:solidFill>
                          </a:defRPr>
                        </a:pPr>
                        <a:r>
                          <a:rPr>
                            <a:solidFill>
                              <a:srgbClr val="FFFFFF"/>
                            </a:solidFill>
                            <a:uFill>
                              <a:solidFill>
                                <a:srgbClr val="000000"/>
                              </a:solidFill>
                            </a:uFill>
                            <a:sym typeface="Lucida Sans Regular"/>
                          </a:rPr>
                          <a:t>N</a:t>
                        </a:r>
                      </a:p>
                    </a:txBody>
                    <a:tcPr marL="50800" marR="50800" marT="50800" marB="50800" anchor="ctr" anchorCtr="0" horzOverflow="overflow">
                      <a:lnL w="28575">
                        <a:miter lim="400000"/>
                      </a:lnL>
                    </a:tcPr>
                  </a:tc>
                  <a:tc>
                    <a:txBody>
                      <a:bodyPr/>
                      <a:lstStyle/>
                      <a:p>
                        <a:pPr marL="58702" marR="58702" algn="ctr" defTabSz="1295400">
                          <a:lnSpc>
                            <a:spcPct val="130000"/>
                          </a:lnSpc>
                          <a:defRPr sz="1800">
                            <a:uFill>
                              <a:solidFill>
                                <a:srgbClr val="000000"/>
                              </a:solidFill>
                            </a:uFill>
                            <a:sym typeface="Lucida Sans Regular"/>
                          </a:defRPr>
                        </a:pPr>
                        <a:r>
                          <a:t>time (seconds) </a:t>
                        </a:r>
                        <a:r>
                          <a:t> </a:t>
                        </a:r>
                        <a:r>
                          <a:rPr baseline="31999">
                            <a:uFill>
                              <a:solidFill>
                                <a:srgbClr val="606060"/>
                              </a:solidFill>
                            </a:uFill>
                          </a:rPr>
                          <a:t>†</a:t>
                        </a:r>
                      </a:p>
                    </a:txBody>
                    <a:tcPr marL="50800" marR="50800" marT="50800" marB="50800" anchor="ctr" anchorCtr="0" horzOverflow="overflow">
                      <a:lnR w="28575">
                        <a:miter lim="400000"/>
                      </a:lnR>
                    </a:tcPr>
                  </a:tc>
                </a:tr>
                <a:tr h="581025">
                  <a:tc>
                    <a:txBody>
                      <a:bodyPr/>
                      <a:lstStyle/>
                      <a:p>
                        <a:pPr marL="58702" marR="58702" algn="ctr" defTabSz="1295400">
                          <a:lnSpc>
                            <a:spcPct val="130000"/>
                          </a:lnSpc>
                          <a:defRPr sz="1800"/>
                        </a:pPr>
                        <a:r>
                          <a:rPr>
                            <a:uFill>
                              <a:solidFill>
                                <a:srgbClr val="000000"/>
                              </a:solidFill>
                            </a:uFill>
                            <a:sym typeface="Lucida Sans Regular"/>
                          </a:rPr>
                          <a:t>8.000</a:t>
                        </a:r>
                      </a:p>
                    </a:txBody>
                    <a:tcPr marL="50800" marR="50800" marT="50800" marB="50800" anchor="ctr" anchorCtr="0" horzOverflow="overflow">
                      <a:lnL w="28575">
                        <a:miter lim="400000"/>
                      </a:lnL>
                    </a:tcPr>
                  </a:tc>
                  <a:tc>
                    <a:txBody>
                      <a:bodyPr/>
                      <a:lstStyle/>
                      <a:p>
                        <a:pPr marL="58702" marR="58702" algn="ctr" defTabSz="1295400">
                          <a:lnSpc>
                            <a:spcPct val="130000"/>
                          </a:lnSpc>
                          <a:defRPr sz="1800"/>
                        </a:pPr>
                        <a:r>
                          <a:rPr>
                            <a:uFill>
                              <a:solidFill>
                                <a:srgbClr val="000000"/>
                              </a:solidFill>
                            </a:uFill>
                            <a:sym typeface="Lucida Sans Regular"/>
                          </a:rPr>
                          <a:t>51,1</a:t>
                        </a:r>
                      </a:p>
                    </a:txBody>
                    <a:tcPr marL="50800" marR="50800" marT="50800" marB="50800" anchor="ctr" anchorCtr="0" horzOverflow="overflow">
                      <a:lnR w="28575">
                        <a:miter lim="400000"/>
                      </a:lnR>
                    </a:tcPr>
                  </a:tc>
                </a:tr>
                <a:tr h="581025">
                  <a:tc>
                    <a:txBody>
                      <a:bodyPr/>
                      <a:lstStyle/>
                      <a:p>
                        <a:pPr marL="58702" marR="58702" algn="ctr" defTabSz="1295400">
                          <a:lnSpc>
                            <a:spcPct val="130000"/>
                          </a:lnSpc>
                          <a:defRPr sz="1800"/>
                        </a:pPr>
                        <a:r>
                          <a:rPr>
                            <a:uFill>
                              <a:solidFill>
                                <a:srgbClr val="000000"/>
                              </a:solidFill>
                            </a:uFill>
                            <a:sym typeface="Lucida Sans Regular"/>
                          </a:rPr>
                          <a:t>8.000</a:t>
                        </a:r>
                      </a:p>
                    </a:txBody>
                    <a:tcPr marL="50800" marR="50800" marT="50800" marB="50800" anchor="ctr" anchorCtr="0" horzOverflow="overflow">
                      <a:lnL w="28575">
                        <a:miter lim="400000"/>
                      </a:lnL>
                    </a:tcPr>
                  </a:tc>
                  <a:tc>
                    <a:txBody>
                      <a:bodyPr/>
                      <a:lstStyle/>
                      <a:p>
                        <a:pPr marL="58702" marR="58702" algn="ctr" defTabSz="1295400">
                          <a:lnSpc>
                            <a:spcPct val="130000"/>
                          </a:lnSpc>
                          <a:defRPr sz="1800"/>
                        </a:pPr>
                        <a:r>
                          <a:rPr>
                            <a:uFill>
                              <a:solidFill>
                                <a:srgbClr val="000000"/>
                              </a:solidFill>
                            </a:uFill>
                            <a:sym typeface="Lucida Sans Regular"/>
                          </a:rPr>
                          <a:t>51</a:t>
                        </a:r>
                      </a:p>
                    </a:txBody>
                    <a:tcPr marL="50800" marR="50800" marT="50800" marB="50800" anchor="ctr" anchorCtr="0" horzOverflow="overflow">
                      <a:lnR w="28575">
                        <a:miter lim="400000"/>
                      </a:lnR>
                    </a:tcPr>
                  </a:tc>
                </a:tr>
                <a:tr h="581025">
                  <a:tc>
                    <a:txBody>
                      <a:bodyPr/>
                      <a:lstStyle/>
                      <a:p>
                        <a:pPr marL="58702" marR="58702" algn="ctr" defTabSz="1295400">
                          <a:lnSpc>
                            <a:spcPct val="130000"/>
                          </a:lnSpc>
                          <a:defRPr sz="1800"/>
                        </a:pPr>
                        <a:r>
                          <a:rPr>
                            <a:uFill>
                              <a:solidFill>
                                <a:srgbClr val="000000"/>
                              </a:solidFill>
                            </a:uFill>
                            <a:sym typeface="Lucida Sans Regular"/>
                          </a:rPr>
                          <a:t>8.000</a:t>
                        </a:r>
                      </a:p>
                    </a:txBody>
                    <a:tcPr marL="50800" marR="50800" marT="50800" marB="50800" anchor="ctr" anchorCtr="0" horzOverflow="overflow">
                      <a:lnL w="28575">
                        <a:miter lim="400000"/>
                      </a:lnL>
                    </a:tcPr>
                  </a:tc>
                  <a:tc>
                    <a:txBody>
                      <a:bodyPr/>
                      <a:lstStyle/>
                      <a:p>
                        <a:pPr marL="58702" marR="58702" algn="ctr" defTabSz="1295400">
                          <a:lnSpc>
                            <a:spcPct val="130000"/>
                          </a:lnSpc>
                          <a:defRPr sz="1800"/>
                        </a:pPr>
                        <a:r>
                          <a:rPr>
                            <a:uFill>
                              <a:solidFill>
                                <a:srgbClr val="000000"/>
                              </a:solidFill>
                            </a:uFill>
                            <a:sym typeface="Lucida Sans Regular"/>
                          </a:rPr>
                          <a:t>51,1</a:t>
                        </a:r>
                      </a:p>
                    </a:txBody>
                    <a:tcPr marL="50800" marR="50800" marT="50800" marB="50800" anchor="ctr" anchorCtr="0" horzOverflow="overflow">
                      <a:lnR w="28575">
                        <a:miter lim="400000"/>
                      </a:lnR>
                    </a:tcPr>
                  </a:tc>
                </a:tr>
                <a:tr h="581025">
                  <a:tc>
                    <a:txBody>
                      <a:bodyPr/>
                      <a:lstStyle/>
                      <a:p>
                        <a:pPr marL="58702" marR="58702" algn="ctr" defTabSz="1295400">
                          <a:lnSpc>
                            <a:spcPct val="130000"/>
                          </a:lnSpc>
                          <a:defRPr sz="1800"/>
                        </a:pPr>
                        <a:r>
                          <a:rPr>
                            <a:uFill>
                              <a:solidFill>
                                <a:srgbClr val="000000"/>
                              </a:solidFill>
                            </a:uFill>
                            <a:sym typeface="Lucida Sans Regular"/>
                          </a:rPr>
                          <a:t>16.000</a:t>
                        </a:r>
                      </a:p>
                    </a:txBody>
                    <a:tcPr marL="50800" marR="50800" marT="50800" marB="50800" anchor="ctr" anchorCtr="0" horzOverflow="overflow">
                      <a:lnL w="28575">
                        <a:miter lim="400000"/>
                      </a:lnL>
                      <a:lnB w="28575">
                        <a:miter lim="400000"/>
                      </a:lnB>
                    </a:tcPr>
                  </a:tc>
                  <a:tc>
                    <a:txBody>
                      <a:bodyPr/>
                      <a:lstStyle/>
                      <a:p>
                        <a:pPr marL="58702" marR="58702" algn="ctr" defTabSz="1295400">
                          <a:lnSpc>
                            <a:spcPct val="130000"/>
                          </a:lnSpc>
                          <a:defRPr sz="1800"/>
                        </a:pPr>
                        <a:r>
                          <a:rPr>
                            <a:uFill>
                              <a:solidFill>
                                <a:srgbClr val="000000"/>
                              </a:solidFill>
                            </a:uFill>
                            <a:sym typeface="Lucida Sans Regular"/>
                          </a:rPr>
                          <a:t>410,8</a:t>
                        </a:r>
                      </a:p>
                    </a:txBody>
                    <a:tcPr marL="50800" marR="50800" marT="50800" marB="50800" anchor="ctr" anchorCtr="0" horzOverflow="overflow">
                      <a:lnR w="28575">
                        <a:miter lim="400000"/>
                      </a:lnR>
                      <a:lnB w="28575">
                        <a:miter lim="400000"/>
                      </a:lnB>
                    </a:tcPr>
                  </a:tc>
                </a:tr>
              </a:tbl>
            </a:graphicData>
          </a:graphic>
        </p:graphicFrame>
      </p:grpSp>
      <p:sp>
        <p:nvSpPr>
          <p:cNvPr id="477" name="&quot;order of growth&quot; of running time is about N3  [stay tuned]"/>
          <p:cNvSpPr txBox="1"/>
          <p:nvPr/>
        </p:nvSpPr>
        <p:spPr>
          <a:xfrm>
            <a:off x="9031111" y="2235200"/>
            <a:ext cx="3695701" cy="704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"order of growth" of running</a:t>
            </a:r>
            <a:br/>
            <a:r>
              <a:t>time is about N</a:t>
            </a:r>
            <a:r>
              <a:rPr baseline="31999"/>
              <a:t>3</a:t>
            </a:r>
            <a:r>
              <a:t>  [stay tuned]</a:t>
            </a:r>
          </a:p>
        </p:txBody>
      </p:sp>
      <p:sp>
        <p:nvSpPr>
          <p:cNvPr id="478" name="Line"/>
          <p:cNvSpPr/>
          <p:nvPr/>
        </p:nvSpPr>
        <p:spPr>
          <a:xfrm>
            <a:off x="9153723" y="1702856"/>
            <a:ext cx="300743" cy="397684"/>
          </a:xfrm>
          <a:prstGeom prst="line">
            <a:avLst/>
          </a:prstGeom>
          <a:ln w="25400">
            <a:solidFill>
              <a:srgbClr val="8D3124"/>
            </a:solidFill>
            <a:headEnd type="triangle"/>
          </a:ln>
        </p:spPr>
        <p:txBody>
          <a:bodyPr lIns="0" tIns="0" rIns="0" bIns="0"/>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2">
                                            <p:txEl>
                                              <p:pRg st="1" end="1"/>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72">
                                            <p:txEl>
                                              <p:pRg st="2" end="2"/>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47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472">
                                            <p:txEl>
                                              <p:pRg st="4" end="4"/>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2" fill="hold">
                                  <p:stCondLst>
                                    <p:cond delay="0"/>
                                  </p:stCondLst>
                                  <p:iterate type="el" backwards="0">
                                    <p:tmAbs val="0"/>
                                  </p:iterate>
                                  <p:childTnLst>
                                    <p:set>
                                      <p:cBhvr>
                                        <p:cTn id="17" fill="hold"/>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6" grpId="2"/>
      <p:bldP build="p" bldLvl="1" animBg="1" rev="0" advAuto="0" spid="472"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Measuring the running time"/>
          <p:cNvSpPr txBox="1"/>
          <p:nvPr>
            <p:ph type="title"/>
          </p:nvPr>
        </p:nvSpPr>
        <p:spPr>
          <a:prstGeom prst="rect">
            <a:avLst/>
          </a:prstGeom>
        </p:spPr>
        <p:txBody>
          <a:bodyPr/>
          <a:lstStyle/>
          <a:p>
            <a:pPr/>
            <a:r>
              <a:t>Measuring the running time</a:t>
            </a:r>
          </a:p>
        </p:txBody>
      </p:sp>
      <p:sp>
        <p:nvSpPr>
          <p:cNvPr id="106" name="Q.  How to time a program?…"/>
          <p:cNvSpPr txBox="1"/>
          <p:nvPr>
            <p:ph type="body" idx="1"/>
          </p:nvPr>
        </p:nvSpPr>
        <p:spPr>
          <a:prstGeom prst="rect">
            <a:avLst/>
          </a:prstGeom>
        </p:spPr>
        <p:txBody>
          <a:bodyPr/>
          <a:lstStyle/>
          <a:p>
            <a:pPr indent="127000"/>
            <a:r>
              <a:t>Q.  </a:t>
            </a:r>
            <a:r>
              <a:t>How to time a program?</a:t>
            </a:r>
          </a:p>
          <a:p>
            <a:pPr indent="127000"/>
            <a:r>
              <a:t>A.  </a:t>
            </a:r>
            <a:r>
              <a:t>Automatic.</a:t>
            </a:r>
          </a:p>
        </p:txBody>
      </p:sp>
      <p:sp>
        <p:nvSpPr>
          <p:cNvPr id="107" name="public class Stopwatch…"/>
          <p:cNvSpPr/>
          <p:nvPr/>
        </p:nvSpPr>
        <p:spPr>
          <a:xfrm>
            <a:off x="1885950" y="5018282"/>
            <a:ext cx="9245600" cy="455168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public class Stopwatch </a:t>
            </a:r>
          </a:p>
          <a:p>
            <a:pPr marL="7224" marR="7224" defTabSz="1295400">
              <a:lnSpc>
                <a:spcPct val="140000"/>
              </a:lnSpc>
              <a:defRPr b="1" sz="2000">
                <a:uFill>
                  <a:solidFill>
                    <a:srgbClr val="000000"/>
                  </a:solidFill>
                </a:uFill>
              </a:defRPr>
            </a:pPr>
            <a:r>
              <a:t>{ </a:t>
            </a:r>
          </a:p>
          <a:p>
            <a:pPr marL="7224" marR="7224" defTabSz="1295400">
              <a:lnSpc>
                <a:spcPct val="140000"/>
              </a:lnSpc>
              <a:defRPr b="1" sz="2000">
                <a:uFill>
                  <a:solidFill>
                    <a:srgbClr val="000000"/>
                  </a:solidFill>
                </a:uFill>
              </a:defRPr>
            </a:pPr>
            <a:r>
              <a:t>   private final long start = </a:t>
            </a:r>
            <a:r>
              <a:rPr>
                <a:solidFill>
                  <a:srgbClr val="8D3124"/>
                </a:solidFill>
                <a:uFill>
                  <a:solidFill>
                    <a:srgbClr val="8D3124"/>
                  </a:solidFill>
                </a:uFill>
              </a:rPr>
              <a:t>System.currentTimeMillis()</a:t>
            </a:r>
            <a:r>
              <a:t>;</a:t>
            </a:r>
          </a:p>
          <a:p>
            <a:pPr marL="7224" marR="7224" defTabSz="1295400">
              <a:lnSpc>
                <a:spcPct val="140000"/>
              </a:lnSpc>
              <a:defRPr b="1" sz="2000">
                <a:uFill>
                  <a:solidFill>
                    <a:srgbClr val="000000"/>
                  </a:solidFill>
                </a:uFill>
              </a:defRPr>
            </a:pPr>
          </a:p>
          <a:p>
            <a:pPr marL="7224" marR="7224" defTabSz="1295400">
              <a:lnSpc>
                <a:spcPct val="140000"/>
              </a:lnSpc>
              <a:defRPr b="1" sz="2000">
                <a:uFill>
                  <a:solidFill>
                    <a:srgbClr val="000000"/>
                  </a:solidFill>
                </a:uFill>
              </a:defRPr>
            </a:pPr>
            <a:r>
              <a:t>   public double elapsedTime() </a:t>
            </a:r>
          </a:p>
          <a:p>
            <a:pPr marL="7224" marR="7224" defTabSz="1295400">
              <a:lnSpc>
                <a:spcPct val="140000"/>
              </a:lnSpc>
              <a:defRPr b="1" sz="2000">
                <a:uFill>
                  <a:solidFill>
                    <a:srgbClr val="000000"/>
                  </a:solidFill>
                </a:uFill>
              </a:defRPr>
            </a:pPr>
            <a:r>
              <a:t>   {  </a:t>
            </a:r>
          </a:p>
          <a:p>
            <a:pPr marL="7224" marR="7224" defTabSz="1295400">
              <a:lnSpc>
                <a:spcPct val="140000"/>
              </a:lnSpc>
              <a:defRPr b="1" sz="2000">
                <a:uFill>
                  <a:solidFill>
                    <a:srgbClr val="000000"/>
                  </a:solidFill>
                </a:uFill>
              </a:defRPr>
            </a:pPr>
            <a:r>
              <a:t>      long now = </a:t>
            </a:r>
            <a:r>
              <a:rPr>
                <a:solidFill>
                  <a:srgbClr val="8D3124"/>
                </a:solidFill>
                <a:uFill>
                  <a:solidFill>
                    <a:srgbClr val="8D3124"/>
                  </a:solidFill>
                </a:uFill>
              </a:rPr>
              <a:t>System.currentTimeMillis()</a:t>
            </a:r>
            <a:r>
              <a:t>;</a:t>
            </a:r>
          </a:p>
          <a:p>
            <a:pPr marL="7224" marR="7224" defTabSz="1295400">
              <a:lnSpc>
                <a:spcPct val="140000"/>
              </a:lnSpc>
              <a:defRPr b="1" sz="2000">
                <a:uFill>
                  <a:solidFill>
                    <a:srgbClr val="000000"/>
                  </a:solidFill>
                </a:uFill>
              </a:defRPr>
            </a:pPr>
            <a:r>
              <a:t>      return (now - start) / 1000.0;</a:t>
            </a:r>
          </a:p>
          <a:p>
            <a:pPr marL="7224" marR="7224" defTabSz="1295400">
              <a:lnSpc>
                <a:spcPct val="140000"/>
              </a:lnSpc>
              <a:defRPr b="1" sz="2000">
                <a:uFill>
                  <a:solidFill>
                    <a:srgbClr val="000000"/>
                  </a:solidFill>
                </a:uFill>
              </a:defRPr>
            </a:pPr>
            <a:r>
              <a:t>   }</a:t>
            </a:r>
          </a:p>
          <a:p>
            <a:pPr marL="7224" marR="7224" defTabSz="1295400">
              <a:lnSpc>
                <a:spcPct val="140000"/>
              </a:lnSpc>
              <a:defRPr b="1" sz="2000">
                <a:uFill>
                  <a:solidFill>
                    <a:srgbClr val="000000"/>
                  </a:solidFill>
                </a:uFill>
              </a:defRPr>
            </a:pPr>
            <a:r>
              <a:t>}</a:t>
            </a:r>
          </a:p>
        </p:txBody>
      </p:sp>
      <p:sp>
        <p:nvSpPr>
          <p:cNvPr id="108"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09" name="表格 1"/>
          <p:cNvGraphicFramePr/>
          <p:nvPr/>
        </p:nvGraphicFramePr>
        <p:xfrm>
          <a:off x="1873582" y="2803552"/>
          <a:ext cx="8432801" cy="1765301"/>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2274858"/>
                <a:gridCol w="2284134"/>
                <a:gridCol w="104918"/>
                <a:gridCol w="3768889"/>
              </a:tblGrid>
              <a:tr h="588433">
                <a:tc gridSpan="2">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  public class Stopwatch</a:t>
                      </a:r>
                    </a:p>
                  </a:txBody>
                  <a:tcPr marL="50800" marR="50800" marT="50800" marB="50800" anchor="ctr" anchorCtr="0" horzOverflow="overflow">
                    <a:lnL w="28575">
                      <a:miter lim="400000"/>
                    </a:lnL>
                    <a:lnR w="0">
                      <a:miter lim="400000"/>
                    </a:lnR>
                    <a:lnT w="28575">
                      <a:miter lim="400000"/>
                    </a:lnT>
                    <a:lnB w="12700">
                      <a:solidFill>
                        <a:srgbClr val="000000"/>
                      </a:solidFill>
                      <a:miter lim="400000"/>
                    </a:lnB>
                  </a:tcPr>
                </a:tc>
                <a:tc hMerge="1">
                  <a:tcPr/>
                </a:tc>
                <a:tc gridSpan="2">
                  <a:txBody>
                    <a:bodyPr/>
                    <a:lstStyle/>
                    <a:p>
                      <a:pPr marL="58702" marR="58702" defTabSz="1295400">
                        <a:lnSpc>
                          <a:spcPct val="130000"/>
                        </a:lnSpc>
                        <a:defRPr i="1" sz="1800">
                          <a:solidFill>
                            <a:srgbClr val="AB3225"/>
                          </a:solidFill>
                          <a:latin typeface="Times Roman"/>
                          <a:ea typeface="Times Roman"/>
                          <a:cs typeface="Times Roman"/>
                          <a:sym typeface="Times Roman"/>
                        </a:defRPr>
                      </a:pPr>
                    </a:p>
                  </a:txBody>
                  <a:tcPr marL="50800" marR="50800" marT="50800" marB="50800" anchor="ctr" anchorCtr="0" horzOverflow="overflow">
                    <a:lnL w="0">
                      <a:miter lim="400000"/>
                    </a:lnL>
                    <a:lnR w="28575">
                      <a:miter lim="400000"/>
                    </a:lnR>
                    <a:lnT w="28575">
                      <a:miter lim="400000"/>
                    </a:lnT>
                    <a:lnB w="12700">
                      <a:solidFill>
                        <a:srgbClr val="000000"/>
                      </a:solidFill>
                      <a:miter lim="400000"/>
                    </a:lnB>
                  </a:tcPr>
                </a:tc>
                <a:tc hMerge="1">
                  <a:tcPr/>
                </a:tc>
              </a:tr>
              <a:tr h="588433">
                <a:tc>
                  <a:txBody>
                    <a:bodyPr/>
                    <a:lstStyle/>
                    <a:p>
                      <a:pPr marL="58702" marR="58702" defTabSz="1295400">
                        <a:lnSpc>
                          <a:spcPct val="130000"/>
                        </a:lnSpc>
                        <a:defRPr sz="2000">
                          <a:latin typeface="Lucida Sans Typewriter Regular"/>
                          <a:ea typeface="Lucida Sans Typewriter Regular"/>
                          <a:cs typeface="Lucida Sans Typewriter Regular"/>
                          <a:sym typeface="Lucida Sans Typewriter Regular"/>
                        </a:defRPr>
                      </a:pPr>
                    </a:p>
                  </a:txBody>
                  <a:tcPr marL="50800" marR="50800" marT="50800" marB="50800" anchor="ctr" anchorCtr="0" horzOverflow="overflow">
                    <a:lnL w="28575">
                      <a:miter lim="400000"/>
                    </a:lnL>
                    <a:lnR w="12700">
                      <a:miter lim="400000"/>
                    </a:lnR>
                    <a:lnT w="12700">
                      <a:solidFill>
                        <a:srgbClr val="000000"/>
                      </a:solidFill>
                      <a:miter lim="400000"/>
                    </a:lnT>
                    <a:lnB w="0">
                      <a:miter lim="400000"/>
                    </a:lnB>
                  </a:tcPr>
                </a:tc>
                <a:tc gridSpan="2">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Stopwatch()</a:t>
                      </a:r>
                    </a:p>
                  </a:txBody>
                  <a:tcPr marL="50800" marR="50800" marT="50800" marB="50800" anchor="ctr" anchorCtr="0" horzOverflow="overflow">
                    <a:lnL w="12700">
                      <a:miter lim="400000"/>
                    </a:lnL>
                    <a:lnR w="12700">
                      <a:miter lim="400000"/>
                    </a:lnR>
                    <a:lnT w="12700">
                      <a:solidFill>
                        <a:srgbClr val="000000"/>
                      </a:solidFill>
                      <a:miter lim="400000"/>
                    </a:lnT>
                    <a:lnB w="0">
                      <a:miter lim="400000"/>
                    </a:lnB>
                  </a:tcPr>
                </a:tc>
                <a:tc hMerge="1">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Roman"/>
                          <a:ea typeface="Times Roman"/>
                          <a:cs typeface="Times Roman"/>
                          <a:sym typeface="Times Roman"/>
                        </a:rPr>
                        <a:t>create a new stopwatch</a:t>
                      </a:r>
                    </a:p>
                  </a:txBody>
                  <a:tcPr marL="50800" marR="50800" marT="50800" marB="50800" anchor="ctr" anchorCtr="0" horzOverflow="overflow">
                    <a:lnL w="12700">
                      <a:miter lim="400000"/>
                    </a:lnL>
                    <a:lnR w="28575">
                      <a:miter lim="400000"/>
                    </a:lnR>
                    <a:lnT w="12700">
                      <a:solidFill>
                        <a:srgbClr val="000000"/>
                      </a:solidFill>
                      <a:miter lim="400000"/>
                    </a:lnT>
                    <a:lnB w="0">
                      <a:miter lim="400000"/>
                    </a:lnB>
                  </a:tcPr>
                </a:tc>
              </a:tr>
              <a:tr h="588433">
                <a:tc>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double</a:t>
                      </a:r>
                    </a:p>
                  </a:txBody>
                  <a:tcPr marL="50800" marR="50800" marT="50800" marB="50800" anchor="ctr" anchorCtr="0" horzOverflow="overflow">
                    <a:lnL w="28575">
                      <a:miter lim="400000"/>
                    </a:lnL>
                    <a:lnR w="12700">
                      <a:miter lim="400000"/>
                    </a:lnR>
                    <a:lnT w="0">
                      <a:miter lim="400000"/>
                    </a:lnT>
                    <a:lnB w="28575">
                      <a:miter lim="400000"/>
                    </a:lnB>
                  </a:tcPr>
                </a:tc>
                <a:tc gridSpan="2">
                  <a:txBody>
                    <a:bodyPr/>
                    <a:lstStyle/>
                    <a:p>
                      <a:pPr marL="58702" marR="58702" defTabSz="1295400">
                        <a:lnSpc>
                          <a:spcPct val="130000"/>
                        </a:lnSpc>
                        <a:defRPr sz="1800">
                          <a:uFillTx/>
                        </a:defRPr>
                      </a:pPr>
                      <a:r>
                        <a:rPr sz="2000">
                          <a:uFill>
                            <a:solidFill>
                              <a:srgbClr val="000000"/>
                            </a:solidFill>
                          </a:uFill>
                          <a:latin typeface="Lucida Sans Typewriter Regular"/>
                          <a:ea typeface="Lucida Sans Typewriter Regular"/>
                          <a:cs typeface="Lucida Sans Typewriter Regular"/>
                          <a:sym typeface="Lucida Sans Typewriter Regular"/>
                        </a:rPr>
                        <a:t>elapsedTime()</a:t>
                      </a:r>
                    </a:p>
                  </a:txBody>
                  <a:tcPr marL="50800" marR="50800" marT="50800" marB="50800" anchor="ctr" anchorCtr="0" horzOverflow="overflow">
                    <a:lnL w="12700">
                      <a:miter lim="400000"/>
                    </a:lnL>
                    <a:lnR w="12700">
                      <a:miter lim="400000"/>
                    </a:lnR>
                    <a:lnT w="0">
                      <a:miter lim="400000"/>
                    </a:lnT>
                    <a:lnB w="28575">
                      <a:miter lim="400000"/>
                    </a:lnB>
                  </a:tcPr>
                </a:tc>
                <a:tc hMerge="1">
                  <a:tcPr/>
                </a:tc>
                <a:tc>
                  <a:txBody>
                    <a:bodyPr/>
                    <a:lstStyle/>
                    <a:p>
                      <a:pPr marL="58702" marR="58702" defTabSz="1295400">
                        <a:lnSpc>
                          <a:spcPct val="130000"/>
                        </a:lnSpc>
                        <a:defRPr sz="1800">
                          <a:uFillTx/>
                        </a:defRPr>
                      </a:pPr>
                      <a:r>
                        <a:rPr i="1">
                          <a:solidFill>
                            <a:srgbClr val="8D3124"/>
                          </a:solidFill>
                          <a:uFill>
                            <a:solidFill>
                              <a:srgbClr val="000000"/>
                            </a:solidFill>
                          </a:uFill>
                          <a:latin typeface="Times Roman"/>
                          <a:ea typeface="Times Roman"/>
                          <a:cs typeface="Times Roman"/>
                          <a:sym typeface="Times Roman"/>
                        </a:rPr>
                        <a:t>time since creation (in seconds)</a:t>
                      </a:r>
                    </a:p>
                  </a:txBody>
                  <a:tcPr marL="50800" marR="50800" marT="50800" marB="50800" anchor="ctr" anchorCtr="0" horzOverflow="overflow">
                    <a:lnL w="12700">
                      <a:miter lim="400000"/>
                    </a:lnL>
                    <a:lnR w="28575">
                      <a:miter lim="400000"/>
                    </a:lnR>
                    <a:lnT w="0">
                      <a:miter lim="400000"/>
                    </a:lnT>
                    <a:lnB w="28575">
                      <a:miter lim="400000"/>
                    </a:lnB>
                  </a:tcPr>
                </a:tc>
              </a:tr>
            </a:tbl>
          </a:graphicData>
        </a:graphic>
      </p:graphicFrame>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2"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483" name="Line"/>
          <p:cNvSpPr/>
          <p:nvPr/>
        </p:nvSpPr>
        <p:spPr>
          <a:xfrm>
            <a:off x="5638756" y="4000501"/>
            <a:ext cx="6516025" cy="1"/>
          </a:xfrm>
          <a:prstGeom prst="line">
            <a:avLst/>
          </a:prstGeom>
          <a:ln w="19050">
            <a:solidFill>
              <a:srgbClr val="000000"/>
            </a:solidFill>
          </a:ln>
        </p:spPr>
        <p:txBody>
          <a:bodyPr lIns="0" tIns="0" rIns="0" bIns="0"/>
          <a:lstStyle/>
          <a:p>
            <a:pPr/>
          </a:p>
        </p:txBody>
      </p:sp>
      <p:sp>
        <p:nvSpPr>
          <p:cNvPr id="484" name="Analysis of Algorithms"/>
          <p:cNvSpPr txBox="1"/>
          <p:nvPr>
            <p:ph type="title"/>
          </p:nvPr>
        </p:nvSpPr>
        <p:spPr>
          <a:prstGeom prst="rect">
            <a:avLst/>
          </a:prstGeom>
        </p:spPr>
        <p:txBody>
          <a:bodyPr/>
          <a:lstStyle/>
          <a:p>
            <a:pPr/>
            <a:r>
              <a:t>Analysis of Algorithms</a:t>
            </a:r>
          </a:p>
        </p:txBody>
      </p:sp>
      <p:sp>
        <p:nvSpPr>
          <p:cNvPr id="485" name="Theory of algorithms"/>
          <p:cNvSpPr txBox="1"/>
          <p:nvPr>
            <p:ph type="body" sz="half" idx="1"/>
          </p:nvPr>
        </p:nvSpPr>
        <p:spPr>
          <a:prstGeom prst="rect">
            <a:avLst/>
          </a:prstGeom>
        </p:spPr>
        <p:txBody>
          <a:bodyPr/>
          <a:lstStyle>
            <a:lvl1pPr marL="498263" indent="-317499">
              <a:defRPr>
                <a:solidFill>
                  <a:srgbClr val="000000"/>
                </a:solidFill>
              </a:defRPr>
            </a:lvl1pPr>
          </a:lstStyle>
          <a:p>
            <a:pPr/>
            <a:r>
              <a:t>Theory of algorithms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Types of analyses (consider input type)"/>
          <p:cNvSpPr txBox="1"/>
          <p:nvPr>
            <p:ph type="title"/>
          </p:nvPr>
        </p:nvSpPr>
        <p:spPr>
          <a:prstGeom prst="rect">
            <a:avLst/>
          </a:prstGeom>
        </p:spPr>
        <p:txBody>
          <a:bodyPr/>
          <a:lstStyle/>
          <a:p>
            <a:pPr/>
            <a:r>
              <a:t>Types of analyses (</a:t>
            </a:r>
            <a:r>
              <a:rPr>
                <a:solidFill>
                  <a:schemeClr val="accent5"/>
                </a:solidFill>
              </a:rPr>
              <a:t>consider input type</a:t>
            </a:r>
            <a:r>
              <a:t>)</a:t>
            </a:r>
          </a:p>
        </p:txBody>
      </p:sp>
      <p:sp>
        <p:nvSpPr>
          <p:cNvPr id="488" name="Best case.  Lower bound on cost.…"/>
          <p:cNvSpPr txBox="1"/>
          <p:nvPr>
            <p:ph type="body" idx="1"/>
          </p:nvPr>
        </p:nvSpPr>
        <p:spPr>
          <a:prstGeom prst="rect">
            <a:avLst/>
          </a:prstGeom>
        </p:spPr>
        <p:txBody>
          <a:bodyPr/>
          <a:lstStyle/>
          <a:p>
            <a:pPr indent="127000"/>
            <a:r>
              <a:rPr>
                <a:solidFill>
                  <a:srgbClr val="005493"/>
                </a:solidFill>
              </a:rPr>
              <a:t>Best case.</a:t>
            </a:r>
            <a:r>
              <a:t>  Lower bound on cost.</a:t>
            </a:r>
          </a:p>
          <a:p>
            <a:pPr lvl="1" marL="1003300" indent="-368300"/>
            <a:r>
              <a:t>Provides a goal for all inputs.</a:t>
            </a:r>
            <a:endParaRPr>
              <a:solidFill>
                <a:srgbClr val="005493"/>
              </a:solidFill>
            </a:endParaRPr>
          </a:p>
          <a:p>
            <a:pPr indent="127000"/>
            <a:endParaRPr>
              <a:solidFill>
                <a:srgbClr val="005493"/>
              </a:solidFill>
            </a:endParaRPr>
          </a:p>
          <a:p>
            <a:pPr indent="127000"/>
            <a:r>
              <a:rPr>
                <a:solidFill>
                  <a:srgbClr val="005493"/>
                </a:solidFill>
              </a:rPr>
              <a:t>Worst case.</a:t>
            </a:r>
            <a:r>
              <a:t>  Upper bound on cost.</a:t>
            </a:r>
          </a:p>
          <a:p>
            <a:pPr lvl="1" marL="1003300" indent="-368300"/>
            <a:r>
              <a:t>Determined by “</a:t>
            </a:r>
            <a:r>
              <a:rPr>
                <a:solidFill>
                  <a:schemeClr val="accent5"/>
                </a:solidFill>
              </a:rPr>
              <a:t>most difficult</a:t>
            </a:r>
            <a:r>
              <a:t>” input.</a:t>
            </a:r>
          </a:p>
          <a:p>
            <a:pPr lvl="1" marL="1003300" indent="-368300"/>
            <a:r>
              <a:t>Provides a guarantee for all inputs.</a:t>
            </a:r>
            <a:endParaRPr>
              <a:solidFill>
                <a:srgbClr val="005493"/>
              </a:solidFill>
            </a:endParaRPr>
          </a:p>
          <a:p>
            <a:pPr indent="127000"/>
            <a:endParaRPr>
              <a:solidFill>
                <a:srgbClr val="005493"/>
              </a:solidFill>
              <a:uFill>
                <a:solidFill>
                  <a:srgbClr val="0048AA"/>
                </a:solidFill>
              </a:uFill>
            </a:endParaRPr>
          </a:p>
          <a:p>
            <a:pPr indent="127000"/>
            <a:r>
              <a:rPr>
                <a:solidFill>
                  <a:srgbClr val="005493"/>
                </a:solidFill>
              </a:rPr>
              <a:t>Average case. </a:t>
            </a:r>
            <a:r>
              <a:t> Expected cost for random input.</a:t>
            </a:r>
          </a:p>
          <a:p>
            <a:pPr lvl="1" marL="1003300" indent="-368300"/>
            <a:r>
              <a:t>Need a model for “random” input.</a:t>
            </a:r>
          </a:p>
          <a:p>
            <a:pPr lvl="1" marL="1003300" indent="-368300"/>
            <a:r>
              <a:t>Provides a way to predict performance.</a:t>
            </a:r>
          </a:p>
        </p:txBody>
      </p:sp>
      <p:sp>
        <p:nvSpPr>
          <p:cNvPr id="4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92" name="Group"/>
          <p:cNvGrpSpPr/>
          <p:nvPr/>
        </p:nvGrpSpPr>
        <p:grpSpPr>
          <a:xfrm>
            <a:off x="812800" y="7226300"/>
            <a:ext cx="6007100" cy="2108200"/>
            <a:chOff x="0" y="0"/>
            <a:chExt cx="6007100" cy="2108200"/>
          </a:xfrm>
        </p:grpSpPr>
        <p:sp>
          <p:nvSpPr>
            <p:cNvPr id="490" name="Rectangle"/>
            <p:cNvSpPr/>
            <p:nvPr/>
          </p:nvSpPr>
          <p:spPr>
            <a:xfrm>
              <a:off x="0" y="0"/>
              <a:ext cx="6007100" cy="2108200"/>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defTabSz="1295400">
                <a:lnSpc>
                  <a:spcPct val="120000"/>
                </a:lnSpc>
                <a:defRPr b="1" sz="2000">
                  <a:uFill>
                    <a:solidFill>
                      <a:srgbClr val="000000"/>
                    </a:solidFill>
                  </a:uFill>
                </a:defRPr>
              </a:pPr>
            </a:p>
          </p:txBody>
        </p:sp>
        <p:sp>
          <p:nvSpPr>
            <p:cNvPr id="491" name="Ex 1.  Array accesses for brute-force 3-Sum.   Best:          ~  N 3…"/>
            <p:cNvSpPr txBox="1"/>
            <p:nvPr/>
          </p:nvSpPr>
          <p:spPr>
            <a:xfrm>
              <a:off x="228600" y="133350"/>
              <a:ext cx="5626100" cy="1799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marL="58702" marR="58702" defTabSz="1295400">
                <a:lnSpc>
                  <a:spcPct val="150000"/>
                </a:lnSpc>
                <a:defRPr sz="2000">
                  <a:uFill>
                    <a:solidFill>
                      <a:srgbClr val="000000"/>
                    </a:solidFill>
                  </a:uFill>
                  <a:latin typeface="Lucida Sans Regular"/>
                  <a:ea typeface="Lucida Sans Regular"/>
                  <a:cs typeface="Lucida Sans Regular"/>
                  <a:sym typeface="Lucida Sans Regular"/>
                </a:defRPr>
              </a:pPr>
              <a:r>
                <a:rPr b="1">
                  <a:latin typeface="Lucida Grande"/>
                  <a:ea typeface="Lucida Grande"/>
                  <a:cs typeface="Lucida Grande"/>
                  <a:sym typeface="Lucida Grande"/>
                </a:rPr>
                <a:t>Ex 1.</a:t>
              </a:r>
              <a:r>
                <a:t>  Array accesses for brute-force </a:t>
              </a:r>
              <a:r>
                <a:rPr cap="small"/>
                <a:t>3-Sum</a:t>
              </a:r>
              <a:r>
                <a:t>.   Best:          </a:t>
              </a:r>
              <a:r>
                <a:rPr>
                  <a:latin typeface="Symbol"/>
                  <a:ea typeface="Symbol"/>
                  <a:cs typeface="Symbol"/>
                  <a:sym typeface="Symbol"/>
                </a:rPr>
                <a:t>~</a:t>
              </a:r>
              <a:r>
                <a:rPr>
                  <a:latin typeface="Times New Roman"/>
                  <a:ea typeface="Times New Roman"/>
                  <a:cs typeface="Times New Roman"/>
                  <a:sym typeface="Times New Roman"/>
                </a:rPr>
                <a:t>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3</a:t>
              </a:r>
              <a:r>
                <a:t> </a:t>
              </a:r>
            </a:p>
            <a:p>
              <a:pPr marL="58702" marR="58702" defTabSz="1295400">
                <a:lnSpc>
                  <a:spcPct val="150000"/>
                </a:lnSpc>
                <a:defRPr sz="2000">
                  <a:uFill>
                    <a:solidFill>
                      <a:srgbClr val="000000"/>
                    </a:solidFill>
                  </a:uFill>
                  <a:latin typeface="Lucida Sans Regular"/>
                  <a:ea typeface="Lucida Sans Regular"/>
                  <a:cs typeface="Lucida Sans Regular"/>
                  <a:sym typeface="Lucida Sans Regular"/>
                </a:defRPr>
              </a:pPr>
              <a:r>
                <a:t>Average:    </a:t>
              </a:r>
              <a:r>
                <a:rPr>
                  <a:latin typeface="Symbol"/>
                  <a:ea typeface="Symbol"/>
                  <a:cs typeface="Symbol"/>
                  <a:sym typeface="Symbol"/>
                </a:rPr>
                <a:t>~</a:t>
              </a:r>
              <a:r>
                <a:rPr>
                  <a:latin typeface="Times New Roman"/>
                  <a:ea typeface="Times New Roman"/>
                  <a:cs typeface="Times New Roman"/>
                  <a:sym typeface="Times New Roman"/>
                </a:rPr>
                <a:t>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3</a:t>
              </a:r>
            </a:p>
            <a:p>
              <a:pPr marL="58702" marR="58702" defTabSz="1295400">
                <a:lnSpc>
                  <a:spcPct val="150000"/>
                </a:lnSpc>
                <a:defRPr sz="2000">
                  <a:uFill>
                    <a:solidFill>
                      <a:srgbClr val="000000"/>
                    </a:solidFill>
                  </a:uFill>
                  <a:latin typeface="Lucida Sans Regular"/>
                  <a:ea typeface="Lucida Sans Regular"/>
                  <a:cs typeface="Lucida Sans Regular"/>
                  <a:sym typeface="Lucida Sans Regular"/>
                </a:defRPr>
              </a:pPr>
              <a:r>
                <a:t>Worst:        </a:t>
              </a:r>
              <a:r>
                <a:rPr>
                  <a:latin typeface="Symbol"/>
                  <a:ea typeface="Symbol"/>
                  <a:cs typeface="Symbol"/>
                  <a:sym typeface="Symbol"/>
                </a:rPr>
                <a:t>~</a:t>
              </a:r>
              <a:r>
                <a:rPr>
                  <a:latin typeface="Times New Roman"/>
                  <a:ea typeface="Times New Roman"/>
                  <a:cs typeface="Times New Roman"/>
                  <a:sym typeface="Times New Roman"/>
                </a:rPr>
                <a:t>  </a:t>
              </a:r>
              <a:r>
                <a:rPr i="1">
                  <a:latin typeface="Times New Roman"/>
                  <a:ea typeface="Times New Roman"/>
                  <a:cs typeface="Times New Roman"/>
                  <a:sym typeface="Times New Roman"/>
                </a:rPr>
                <a:t>N</a:t>
              </a:r>
              <a:r>
                <a:rPr baseline="31999">
                  <a:latin typeface="Times New Roman"/>
                  <a:ea typeface="Times New Roman"/>
                  <a:cs typeface="Times New Roman"/>
                  <a:sym typeface="Times New Roman"/>
                </a:rPr>
                <a:t> 3</a:t>
              </a:r>
            </a:p>
          </p:txBody>
        </p:sp>
      </p:grpSp>
      <p:grpSp>
        <p:nvGrpSpPr>
          <p:cNvPr id="495" name="Group"/>
          <p:cNvGrpSpPr/>
          <p:nvPr/>
        </p:nvGrpSpPr>
        <p:grpSpPr>
          <a:xfrm>
            <a:off x="7289800" y="7226300"/>
            <a:ext cx="5067300" cy="2108200"/>
            <a:chOff x="0" y="0"/>
            <a:chExt cx="5067300" cy="2108200"/>
          </a:xfrm>
        </p:grpSpPr>
        <p:sp>
          <p:nvSpPr>
            <p:cNvPr id="493" name="Rectangle"/>
            <p:cNvSpPr/>
            <p:nvPr/>
          </p:nvSpPr>
          <p:spPr>
            <a:xfrm>
              <a:off x="0" y="0"/>
              <a:ext cx="5067300" cy="2108200"/>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defTabSz="1295400">
                <a:lnSpc>
                  <a:spcPct val="120000"/>
                </a:lnSpc>
                <a:defRPr b="1" sz="2000">
                  <a:uFill>
                    <a:solidFill>
                      <a:srgbClr val="000000"/>
                    </a:solidFill>
                  </a:uFill>
                </a:defRPr>
              </a:pPr>
            </a:p>
          </p:txBody>
        </p:sp>
        <p:sp>
          <p:nvSpPr>
            <p:cNvPr id="494" name="Ex 2.  Compares for binary search.…"/>
            <p:cNvSpPr txBox="1"/>
            <p:nvPr/>
          </p:nvSpPr>
          <p:spPr>
            <a:xfrm>
              <a:off x="221008" y="146050"/>
              <a:ext cx="4699001" cy="1816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marL="58702" marR="58702" defTabSz="1295400">
                <a:lnSpc>
                  <a:spcPct val="150000"/>
                </a:lnSpc>
                <a:defRPr sz="2000">
                  <a:uFill>
                    <a:solidFill>
                      <a:srgbClr val="000000"/>
                    </a:solidFill>
                  </a:uFill>
                  <a:latin typeface="Lucida Sans Regular"/>
                  <a:ea typeface="Lucida Sans Regular"/>
                  <a:cs typeface="Lucida Sans Regular"/>
                  <a:sym typeface="Lucida Sans Regular"/>
                </a:defRPr>
              </a:pPr>
              <a:r>
                <a:rPr b="1">
                  <a:latin typeface="Lucida Grande"/>
                  <a:ea typeface="Lucida Grande"/>
                  <a:cs typeface="Lucida Grande"/>
                  <a:sym typeface="Lucida Grande"/>
                </a:rPr>
                <a:t>Ex 2.</a:t>
              </a:r>
              <a:r>
                <a:t>  Compares for binary search.</a:t>
              </a:r>
            </a:p>
            <a:p>
              <a:pPr marL="58702" marR="58702" defTabSz="1295400">
                <a:lnSpc>
                  <a:spcPct val="150000"/>
                </a:lnSpc>
                <a:defRPr sz="2000">
                  <a:uFill>
                    <a:solidFill>
                      <a:srgbClr val="000000"/>
                    </a:solidFill>
                  </a:uFill>
                  <a:latin typeface="Lucida Sans Regular"/>
                  <a:ea typeface="Lucida Sans Regular"/>
                  <a:cs typeface="Lucida Sans Regular"/>
                  <a:sym typeface="Lucida Sans Regular"/>
                </a:defRPr>
              </a:pPr>
              <a:r>
                <a:t>Best:          </a:t>
              </a:r>
              <a:r>
                <a:rPr>
                  <a:latin typeface="Symbol"/>
                  <a:ea typeface="Symbol"/>
                  <a:cs typeface="Symbol"/>
                  <a:sym typeface="Symbol"/>
                </a:rPr>
                <a:t>~</a:t>
              </a:r>
              <a:r>
                <a:rPr>
                  <a:latin typeface="Times New Roman"/>
                  <a:ea typeface="Times New Roman"/>
                  <a:cs typeface="Times New Roman"/>
                  <a:sym typeface="Times New Roman"/>
                </a:rPr>
                <a:t>  1</a:t>
              </a:r>
              <a:r>
                <a:t> </a:t>
              </a:r>
            </a:p>
            <a:p>
              <a:pPr marL="58702" marR="58702" defTabSz="1295400">
                <a:lnSpc>
                  <a:spcPct val="150000"/>
                </a:lnSpc>
                <a:defRPr sz="2000">
                  <a:uFill>
                    <a:solidFill>
                      <a:srgbClr val="000000"/>
                    </a:solidFill>
                  </a:uFill>
                  <a:latin typeface="Lucida Sans Regular"/>
                  <a:ea typeface="Lucida Sans Regular"/>
                  <a:cs typeface="Lucida Sans Regular"/>
                  <a:sym typeface="Lucida Sans Regular"/>
                </a:defRPr>
              </a:pPr>
              <a:r>
                <a:t>Average:    </a:t>
              </a:r>
              <a:r>
                <a:rPr>
                  <a:latin typeface="Symbol"/>
                  <a:ea typeface="Symbol"/>
                  <a:cs typeface="Symbol"/>
                  <a:sym typeface="Symbol"/>
                </a:rPr>
                <a:t>~</a:t>
              </a:r>
              <a:r>
                <a:rPr>
                  <a:latin typeface="Times New Roman"/>
                  <a:ea typeface="Times New Roman"/>
                  <a:cs typeface="Times New Roman"/>
                  <a:sym typeface="Times New Roman"/>
                </a:rPr>
                <a:t>  lg </a:t>
              </a:r>
              <a:r>
                <a:rPr i="1">
                  <a:latin typeface="Times New Roman"/>
                  <a:ea typeface="Times New Roman"/>
                  <a:cs typeface="Times New Roman"/>
                  <a:sym typeface="Times New Roman"/>
                </a:rPr>
                <a:t>N</a:t>
              </a:r>
            </a:p>
            <a:p>
              <a:pPr marL="58702" marR="58702" defTabSz="1295400">
                <a:lnSpc>
                  <a:spcPct val="150000"/>
                </a:lnSpc>
                <a:defRPr sz="2000">
                  <a:uFill>
                    <a:solidFill>
                      <a:srgbClr val="000000"/>
                    </a:solidFill>
                  </a:uFill>
                  <a:latin typeface="Lucida Sans Regular"/>
                  <a:ea typeface="Lucida Sans Regular"/>
                  <a:cs typeface="Lucida Sans Regular"/>
                  <a:sym typeface="Lucida Sans Regular"/>
                </a:defRPr>
              </a:pPr>
              <a:r>
                <a:t>Worst:        </a:t>
              </a:r>
              <a:r>
                <a:rPr>
                  <a:latin typeface="Symbol"/>
                  <a:ea typeface="Symbol"/>
                  <a:cs typeface="Symbol"/>
                  <a:sym typeface="Symbol"/>
                </a:rPr>
                <a:t>~</a:t>
              </a:r>
              <a:r>
                <a:rPr>
                  <a:latin typeface="Times New Roman"/>
                  <a:ea typeface="Times New Roman"/>
                  <a:cs typeface="Times New Roman"/>
                  <a:sym typeface="Times New Roman"/>
                </a:rPr>
                <a:t>  lg </a:t>
              </a:r>
              <a:r>
                <a:rPr i="1">
                  <a:latin typeface="Times New Roman"/>
                  <a:ea typeface="Times New Roman"/>
                  <a:cs typeface="Times New Roman"/>
                  <a:sym typeface="Times New Roman"/>
                </a:rPr>
                <a:t>N</a:t>
              </a:r>
            </a:p>
          </p:txBody>
        </p:sp>
      </p:grpSp>
      <p:grpSp>
        <p:nvGrpSpPr>
          <p:cNvPr id="498" name="Group"/>
          <p:cNvGrpSpPr/>
          <p:nvPr/>
        </p:nvGrpSpPr>
        <p:grpSpPr>
          <a:xfrm>
            <a:off x="8704543" y="3588538"/>
            <a:ext cx="1871183" cy="3276601"/>
            <a:chOff x="0" y="0"/>
            <a:chExt cx="1871182" cy="3276600"/>
          </a:xfrm>
        </p:grpSpPr>
        <p:sp>
          <p:nvSpPr>
            <p:cNvPr id="496" name="this course"/>
            <p:cNvSpPr txBox="1"/>
            <p:nvPr/>
          </p:nvSpPr>
          <p:spPr>
            <a:xfrm>
              <a:off x="423382" y="1477715"/>
              <a:ext cx="1447801"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this course</a:t>
              </a:r>
            </a:p>
          </p:txBody>
        </p:sp>
        <p:sp>
          <p:nvSpPr>
            <p:cNvPr id="497" name="Line"/>
            <p:cNvSpPr/>
            <p:nvPr/>
          </p:nvSpPr>
          <p:spPr>
            <a:xfrm>
              <a:off x="0" y="0"/>
              <a:ext cx="266700" cy="3276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2700" cap="flat">
              <a:solidFill>
                <a:srgbClr val="8D3124"/>
              </a:solidFill>
              <a:prstDash val="solid"/>
              <a:round/>
            </a:ln>
            <a:effectLst/>
          </p:spPr>
          <p:txBody>
            <a:bodyPr wrap="square" lIns="203200" tIns="203200" rIns="203200" bIns="203200" numCol="1" anchor="t">
              <a:noAutofit/>
            </a:bodyPr>
            <a:lstStyle/>
            <a:p>
              <a:pPr marL="7224" marR="7224" defTabSz="1295400">
                <a:lnSpc>
                  <a:spcPct val="120000"/>
                </a:lnSpc>
                <a:defRPr b="1" sz="2000">
                  <a:uFill>
                    <a:solidFill>
                      <a:srgbClr val="000000"/>
                    </a:solidFill>
                  </a:uFill>
                </a:defRPr>
              </a:pPr>
            </a:p>
          </p:txBody>
        </p:sp>
      </p:grpSp>
      <p:pic>
        <p:nvPicPr>
          <p:cNvPr id="499" name="Image" descr="Image"/>
          <p:cNvPicPr>
            <a:picLocks noChangeAspect="1"/>
          </p:cNvPicPr>
          <p:nvPr/>
        </p:nvPicPr>
        <p:blipFill>
          <a:blip r:embed="rId2">
            <a:extLst/>
          </a:blip>
          <a:stretch>
            <a:fillRect/>
          </a:stretch>
        </p:blipFill>
        <p:spPr>
          <a:xfrm>
            <a:off x="7483418" y="502227"/>
            <a:ext cx="5067301" cy="1535546"/>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8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488">
                                            <p:txEl>
                                              <p:pRg st="1" end="1"/>
                                            </p:txEl>
                                          </p:spTgt>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1" fill="hold">
                                  <p:stCondLst>
                                    <p:cond delay="0"/>
                                  </p:stCondLst>
                                  <p:iterate type="el" backwards="0">
                                    <p:tmAbs val="0"/>
                                  </p:iterate>
                                  <p:childTnLst>
                                    <p:set>
                                      <p:cBhvr>
                                        <p:cTn id="13" fill="hold"/>
                                        <p:tgtEl>
                                          <p:spTgt spid="488">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488">
                                            <p:txEl>
                                              <p:pRg st="3" end="3"/>
                                            </p:txEl>
                                          </p:spTgt>
                                        </p:tgtEl>
                                        <p:attrNameLst>
                                          <p:attrName>style.visibility</p:attrName>
                                        </p:attrNameLst>
                                      </p:cBhvr>
                                      <p:to>
                                        <p:strVal val="visible"/>
                                      </p:to>
                                    </p:set>
                                  </p:childTnLst>
                                </p:cTn>
                              </p:par>
                              <p:par>
                                <p:cTn id="18" presetClass="entr" nodeType="withEffect" presetSubtype="0" presetID="1" grpId="1" fill="hold">
                                  <p:stCondLst>
                                    <p:cond delay="0"/>
                                  </p:stCondLst>
                                  <p:iterate type="el" backwards="0">
                                    <p:tmAbs val="0"/>
                                  </p:iterate>
                                  <p:childTnLst>
                                    <p:set>
                                      <p:cBhvr>
                                        <p:cTn id="19" fill="hold"/>
                                        <p:tgtEl>
                                          <p:spTgt spid="488">
                                            <p:txEl>
                                              <p:pRg st="4" end="4"/>
                                            </p:txEl>
                                          </p:spTgt>
                                        </p:tgtEl>
                                        <p:attrNameLst>
                                          <p:attrName>style.visibility</p:attrName>
                                        </p:attrNameLst>
                                      </p:cBhvr>
                                      <p:to>
                                        <p:strVal val="visible"/>
                                      </p:to>
                                    </p:set>
                                  </p:childTnLst>
                                </p:cTn>
                              </p:par>
                              <p:par>
                                <p:cTn id="20" presetClass="entr" nodeType="withEffect" presetSubtype="0" presetID="1" grpId="1" fill="hold">
                                  <p:stCondLst>
                                    <p:cond delay="0"/>
                                  </p:stCondLst>
                                  <p:iterate type="el" backwards="0">
                                    <p:tmAbs val="0"/>
                                  </p:iterate>
                                  <p:childTnLst>
                                    <p:set>
                                      <p:cBhvr>
                                        <p:cTn id="21" fill="hold"/>
                                        <p:tgtEl>
                                          <p:spTgt spid="488">
                                            <p:txEl>
                                              <p:pRg st="5" end="5"/>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48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88">
                                            <p:txEl>
                                              <p:pRg st="7" end="7"/>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488">
                                            <p:txEl>
                                              <p:pRg st="8" end="8"/>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488">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2" fill="hold">
                                  <p:stCondLst>
                                    <p:cond delay="0"/>
                                  </p:stCondLst>
                                  <p:iterate type="el" backwards="0">
                                    <p:tmAbs val="0"/>
                                  </p:iterate>
                                  <p:childTnLst>
                                    <p:set>
                                      <p:cBhvr>
                                        <p:cTn id="36" fill="hold"/>
                                        <p:tgtEl>
                                          <p:spTgt spid="4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3" fill="hold">
                                  <p:stCondLst>
                                    <p:cond delay="0"/>
                                  </p:stCondLst>
                                  <p:iterate type="el" backwards="0">
                                    <p:tmAbs val="0"/>
                                  </p:iterate>
                                  <p:childTnLst>
                                    <p:set>
                                      <p:cBhvr>
                                        <p:cTn id="40" fill="hold"/>
                                        <p:tgtEl>
                                          <p:spTgt spid="4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4" fill="hold">
                                  <p:stCondLst>
                                    <p:cond delay="0"/>
                                  </p:stCondLst>
                                  <p:iterate type="el" backwards="0">
                                    <p:tmAbs val="0"/>
                                  </p:iterate>
                                  <p:childTnLst>
                                    <p:set>
                                      <p:cBhvr>
                                        <p:cTn id="44" fill="hold"/>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8" grpId="4"/>
      <p:bldP build="whole" bldLvl="1" animBg="1" rev="0" advAuto="0" spid="492" grpId="2"/>
      <p:bldP build="whole" bldLvl="1" animBg="1" rev="0" advAuto="0" spid="495" grpId="3"/>
      <p:bldP build="p" bldLvl="1" animBg="1" rev="0" advAuto="0" spid="488"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Theory of algorithms"/>
          <p:cNvSpPr txBox="1"/>
          <p:nvPr>
            <p:ph type="title"/>
          </p:nvPr>
        </p:nvSpPr>
        <p:spPr>
          <a:prstGeom prst="rect">
            <a:avLst/>
          </a:prstGeom>
        </p:spPr>
        <p:txBody>
          <a:bodyPr/>
          <a:lstStyle/>
          <a:p>
            <a:pPr/>
            <a:r>
              <a:t>Theory of algorithms</a:t>
            </a:r>
          </a:p>
        </p:txBody>
      </p:sp>
      <p:sp>
        <p:nvSpPr>
          <p:cNvPr id="502" name="Goals.…"/>
          <p:cNvSpPr txBox="1"/>
          <p:nvPr>
            <p:ph type="body" idx="1"/>
          </p:nvPr>
        </p:nvSpPr>
        <p:spPr>
          <a:prstGeom prst="rect">
            <a:avLst/>
          </a:prstGeom>
        </p:spPr>
        <p:txBody>
          <a:bodyPr/>
          <a:lstStyle/>
          <a:p>
            <a:pPr indent="127000"/>
            <a:r>
              <a:rPr>
                <a:solidFill>
                  <a:srgbClr val="005493"/>
                </a:solidFill>
              </a:rPr>
              <a:t>Goals.</a:t>
            </a:r>
            <a:endParaRPr>
              <a:solidFill>
                <a:srgbClr val="005493"/>
              </a:solidFill>
            </a:endParaRPr>
          </a:p>
          <a:p>
            <a:pPr lvl="1" marL="1003300" indent="-368300"/>
            <a:r>
              <a:t>Establish “difficulty” of a problem.</a:t>
            </a:r>
          </a:p>
          <a:p>
            <a:pPr lvl="1" marL="1003300" indent="-368300"/>
            <a:r>
              <a:t>Develop “optimal” algorithms.</a:t>
            </a:r>
            <a:endParaRPr>
              <a:solidFill>
                <a:srgbClr val="005493"/>
              </a:solidFill>
            </a:endParaRPr>
          </a:p>
          <a:p>
            <a:pPr indent="127000"/>
            <a:br>
              <a:rPr>
                <a:solidFill>
                  <a:srgbClr val="005493"/>
                </a:solidFill>
              </a:rPr>
            </a:br>
            <a:r>
              <a:rPr>
                <a:solidFill>
                  <a:srgbClr val="005493"/>
                </a:solidFill>
              </a:rPr>
              <a:t>Approach.</a:t>
            </a:r>
            <a:r>
              <a:t>  </a:t>
            </a:r>
          </a:p>
          <a:p>
            <a:pPr lvl="1" marL="1003300" indent="-368300"/>
            <a:r>
              <a:t>Suppress details in analysis: analyze “to within a constant factor.”</a:t>
            </a:r>
          </a:p>
          <a:p>
            <a:pPr lvl="1" marL="1003300" indent="-368300"/>
            <a:r>
              <a:t>Eliminate variability in input:  </a:t>
            </a:r>
            <a:r>
              <a:rPr b="1" u="sng">
                <a:latin typeface="+mn-lt"/>
                <a:ea typeface="+mn-ea"/>
                <a:cs typeface="+mn-cs"/>
                <a:sym typeface="Helvetica"/>
              </a:rPr>
              <a:t>focus on the worst case.</a:t>
            </a:r>
          </a:p>
          <a:p>
            <a:pPr indent="127000">
              <a:defRPr>
                <a:uFill>
                  <a:solidFill>
                    <a:srgbClr val="005493"/>
                  </a:solidFill>
                </a:uFill>
              </a:defRPr>
            </a:pPr>
            <a:br/>
            <a:r>
              <a:rPr>
                <a:uFill>
                  <a:solidFill>
                    <a:srgbClr val="0048AA"/>
                  </a:solidFill>
                </a:uFill>
              </a:rPr>
              <a:t>Upper bound.</a:t>
            </a:r>
            <a:r>
              <a:rPr>
                <a:uFill>
                  <a:solidFill>
                    <a:srgbClr val="0048AA"/>
                  </a:solidFill>
                </a:uFill>
              </a:rPr>
              <a:t>  Performance guarantee of algorithm for any input.</a:t>
            </a:r>
            <a:endParaRPr>
              <a:uFill>
                <a:solidFill>
                  <a:srgbClr val="0048AA"/>
                </a:solidFill>
              </a:uFill>
            </a:endParaRPr>
          </a:p>
          <a:p>
            <a:pPr indent="127000"/>
            <a:r>
              <a:rPr>
                <a:solidFill>
                  <a:srgbClr val="005493"/>
                </a:solidFill>
              </a:rPr>
              <a:t>Lower bound.</a:t>
            </a:r>
            <a:r>
              <a:t>  Proof that no algorithm can do better.</a:t>
            </a:r>
          </a:p>
          <a:p>
            <a:pPr indent="127000">
              <a:defRPr>
                <a:uFill>
                  <a:solidFill>
                    <a:srgbClr val="005493"/>
                  </a:solidFill>
                </a:uFill>
              </a:defRPr>
            </a:pPr>
            <a:r>
              <a:t>Optimal algorithm. </a:t>
            </a:r>
            <a:r>
              <a:rPr>
                <a:uFill>
                  <a:solidFill>
                    <a:srgbClr val="000000"/>
                  </a:solidFill>
                </a:uFill>
              </a:rPr>
              <a:t>Lower bound = upper bound (to within a constant factor).</a:t>
            </a:r>
          </a:p>
        </p:txBody>
      </p:sp>
      <p:sp>
        <p:nvSpPr>
          <p:cNvPr id="5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2">
                                            <p:txEl>
                                              <p:pRg st="3" end="3"/>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02">
                                            <p:txEl>
                                              <p:pRg st="4" end="4"/>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50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50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50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50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02"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Commonly-used notations in the theory of algorithms"/>
          <p:cNvSpPr txBox="1"/>
          <p:nvPr>
            <p:ph type="title"/>
          </p:nvPr>
        </p:nvSpPr>
        <p:spPr>
          <a:prstGeom prst="rect">
            <a:avLst/>
          </a:prstGeom>
        </p:spPr>
        <p:txBody>
          <a:bodyPr/>
          <a:lstStyle/>
          <a:p>
            <a:pPr/>
            <a:r>
              <a:t>Commonly-used notations in the theory of algorithms</a:t>
            </a:r>
          </a:p>
        </p:txBody>
      </p:sp>
      <p:sp>
        <p:nvSpPr>
          <p:cNvPr id="506" name="Double-click to edit"/>
          <p:cNvSpPr txBox="1"/>
          <p:nvPr>
            <p:ph type="body" idx="1"/>
          </p:nvPr>
        </p:nvSpPr>
        <p:spPr>
          <a:prstGeom prst="rect">
            <a:avLst/>
          </a:prstGeom>
        </p:spPr>
        <p:txBody>
          <a:bodyPr/>
          <a:lstStyle/>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a:p>
            <a:pPr indent="127000"/>
            <a:endParaRPr>
              <a:solidFill>
                <a:srgbClr val="005493"/>
              </a:solidFill>
            </a:endParaRPr>
          </a:p>
        </p:txBody>
      </p:sp>
      <p:sp>
        <p:nvSpPr>
          <p:cNvPr id="5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08" name="表格 1"/>
          <p:cNvGraphicFramePr/>
          <p:nvPr/>
        </p:nvGraphicFramePr>
        <p:xfrm>
          <a:off x="863600" y="2069222"/>
          <a:ext cx="11277600" cy="6909846"/>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3494699"/>
                <a:gridCol w="3001476"/>
                <a:gridCol w="4781424"/>
              </a:tblGrid>
              <a:tr h="814225">
                <a:tc>
                  <a:txBody>
                    <a:bodyPr/>
                    <a:lstStyle/>
                    <a:p>
                      <a:pPr marL="58702" marR="58702" defTabSz="1295400">
                        <a:lnSpc>
                          <a:spcPct val="150000"/>
                        </a:lnSpc>
                        <a:defRPr sz="1800">
                          <a:solidFill>
                            <a:srgbClr val="000000"/>
                          </a:solidFill>
                          <a:uFillTx/>
                        </a:defRPr>
                      </a:pPr>
                      <a:r>
                        <a:rPr>
                          <a:solidFill>
                            <a:srgbClr val="FFFFFF"/>
                          </a:solidFill>
                          <a:uFill>
                            <a:solidFill>
                              <a:srgbClr val="000000"/>
                            </a:solidFill>
                          </a:uFill>
                        </a:rPr>
                        <a:t>notation</a:t>
                      </a:r>
                    </a:p>
                  </a:txBody>
                  <a:tcPr marL="50800" marR="50800" marT="50800" marB="50800" anchor="ctr" anchorCtr="0" horzOverflow="overflow">
                    <a:lnL w="28575">
                      <a:miter lim="400000"/>
                    </a:lnL>
                  </a:tcPr>
                </a:tc>
                <a:tc>
                  <a:txBody>
                    <a:bodyPr/>
                    <a:lstStyle/>
                    <a:p>
                      <a:pPr marL="58702" marR="58702" defTabSz="1295400">
                        <a:lnSpc>
                          <a:spcPct val="150000"/>
                        </a:lnSpc>
                        <a:defRPr sz="1800">
                          <a:solidFill>
                            <a:srgbClr val="000000"/>
                          </a:solidFill>
                          <a:uFillTx/>
                        </a:defRPr>
                      </a:pPr>
                      <a:r>
                        <a:rPr>
                          <a:solidFill>
                            <a:srgbClr val="FFFFFF"/>
                          </a:solidFill>
                          <a:uFill>
                            <a:solidFill>
                              <a:srgbClr val="000000"/>
                            </a:solidFill>
                          </a:uFill>
                        </a:rPr>
                        <a:t>example</a:t>
                      </a:r>
                    </a:p>
                  </a:txBody>
                  <a:tcPr marL="50800" marR="50800" marT="50800" marB="50800" anchor="ctr" anchorCtr="0" horzOverflow="overflow"/>
                </a:tc>
                <a:tc>
                  <a:txBody>
                    <a:bodyPr/>
                    <a:lstStyle/>
                    <a:p>
                      <a:pPr marL="58702" marR="58702" defTabSz="1295400">
                        <a:lnSpc>
                          <a:spcPct val="150000"/>
                        </a:lnSpc>
                        <a:defRPr sz="1800">
                          <a:solidFill>
                            <a:srgbClr val="000000"/>
                          </a:solidFill>
                          <a:uFillTx/>
                        </a:defRPr>
                      </a:pPr>
                      <a:r>
                        <a:rPr>
                          <a:solidFill>
                            <a:srgbClr val="FFFFFF"/>
                          </a:solidFill>
                          <a:uFill>
                            <a:solidFill>
                              <a:srgbClr val="000000"/>
                            </a:solidFill>
                          </a:uFill>
                        </a:rPr>
                        <a:t>used to</a:t>
                      </a:r>
                    </a:p>
                  </a:txBody>
                  <a:tcPr marL="50800" marR="50800" marT="50800" marB="50800" anchor="ctr" anchorCtr="0" horzOverflow="overflow">
                    <a:lnR w="28575">
                      <a:miter lim="400000"/>
                    </a:lnR>
                  </a:tcPr>
                </a:tc>
              </a:tr>
              <a:tr h="2031873">
                <a:tc>
                  <a:txBody>
                    <a:bodyPr/>
                    <a:lstStyle/>
                    <a:p>
                      <a:pPr marL="58702" marR="58702" defTabSz="1295400">
                        <a:lnSpc>
                          <a:spcPct val="150000"/>
                        </a:lnSpc>
                        <a:defRPr sz="1800">
                          <a:uFillTx/>
                        </a:defRPr>
                      </a:pPr>
                      <a:r>
                        <a:rPr b="1">
                          <a:uFill>
                            <a:solidFill>
                              <a:srgbClr val="000000"/>
                            </a:solidFill>
                          </a:uFill>
                          <a:latin typeface="Lucida Grande"/>
                          <a:ea typeface="Lucida Grande"/>
                          <a:cs typeface="Lucida Grande"/>
                          <a:sym typeface="Lucida Grande"/>
                        </a:rPr>
                        <a:t>Big Theta</a:t>
                      </a:r>
                    </a:p>
                  </a:txBody>
                  <a:tcPr marL="50800" marR="50800" marT="50800" marB="50800" anchor="ctr" anchorCtr="0" horzOverflow="overflow">
                    <a:lnL w="28575">
                      <a:miter lim="400000"/>
                    </a:lnL>
                  </a:tcPr>
                </a:tc>
                <a:tc>
                  <a:txBody>
                    <a:bodyPr/>
                    <a:lstStyle/>
                    <a:p>
                      <a:pPr marL="58702" marR="58702" defTabSz="1295400">
                        <a:lnSpc>
                          <a:spcPct val="150000"/>
                        </a:lnSpc>
                        <a:defRPr sz="2200">
                          <a:solidFill>
                            <a:srgbClr val="8D3124"/>
                          </a:solidFill>
                          <a:latin typeface="Times Roman"/>
                          <a:ea typeface="Times Roman"/>
                          <a:cs typeface="Times Roman"/>
                          <a:sym typeface="Times Roman"/>
                        </a:defRPr>
                      </a:pPr>
                      <a:r>
                        <a:t>Θ(</a:t>
                      </a:r>
                      <a:r>
                        <a:rPr i="1"/>
                        <a:t>N</a:t>
                      </a:r>
                      <a:r>
                        <a:rPr baseline="30363"/>
                        <a:t>2</a:t>
                      </a:r>
                      <a:r>
                        <a:t>)</a:t>
                      </a:r>
                    </a:p>
                  </a:txBody>
                  <a:tcPr marL="50800" marR="50800" marT="50800" marB="50800" anchor="ctr" anchorCtr="0" horzOverflow="overflow"/>
                </a:tc>
                <a:tc>
                  <a:txBody>
                    <a:bodyPr/>
                    <a:lstStyle/>
                    <a:p>
                      <a:pPr marL="58702" marR="58702" defTabSz="1295400">
                        <a:lnSpc>
                          <a:spcPct val="150000"/>
                        </a:lnSpc>
                        <a:defRPr sz="1800">
                          <a:uFillTx/>
                        </a:defRPr>
                      </a:pPr>
                      <a:r>
                        <a:rPr>
                          <a:uFill>
                            <a:solidFill>
                              <a:srgbClr val="000000"/>
                            </a:solidFill>
                          </a:uFill>
                        </a:rPr>
                        <a:t>classify
algorithms</a:t>
                      </a:r>
                    </a:p>
                  </a:txBody>
                  <a:tcPr marL="50800" marR="50800" marT="50800" marB="50800" anchor="ctr" anchorCtr="0" horzOverflow="overflow">
                    <a:lnR w="28575">
                      <a:miter lim="400000"/>
                    </a:lnR>
                  </a:tcPr>
                </a:tc>
              </a:tr>
              <a:tr h="2031873">
                <a:tc>
                  <a:txBody>
                    <a:bodyPr/>
                    <a:lstStyle/>
                    <a:p>
                      <a:pPr marL="58702" marR="58702" defTabSz="1295400">
                        <a:lnSpc>
                          <a:spcPct val="150000"/>
                        </a:lnSpc>
                        <a:defRPr sz="1800">
                          <a:uFillTx/>
                        </a:defRPr>
                      </a:pPr>
                      <a:r>
                        <a:rPr b="1">
                          <a:uFill>
                            <a:solidFill>
                              <a:srgbClr val="000000"/>
                            </a:solidFill>
                          </a:uFill>
                          <a:latin typeface="Lucida Grande"/>
                          <a:ea typeface="Lucida Grande"/>
                          <a:cs typeface="Lucida Grande"/>
                          <a:sym typeface="Lucida Grande"/>
                        </a:rPr>
                        <a:t>Big Oh</a:t>
                      </a:r>
                    </a:p>
                  </a:txBody>
                  <a:tcPr marL="50800" marR="50800" marT="50800" marB="50800" anchor="ctr" anchorCtr="0" horzOverflow="overflow">
                    <a:lnL w="28575">
                      <a:miter lim="400000"/>
                    </a:lnL>
                  </a:tcPr>
                </a:tc>
                <a:tc>
                  <a:txBody>
                    <a:bodyPr/>
                    <a:lstStyle/>
                    <a:p>
                      <a:pPr marL="58702" marR="58702" defTabSz="1295400">
                        <a:lnSpc>
                          <a:spcPct val="150000"/>
                        </a:lnSpc>
                        <a:defRPr sz="2200">
                          <a:solidFill>
                            <a:srgbClr val="8D3124"/>
                          </a:solidFill>
                          <a:latin typeface="Times Roman"/>
                          <a:ea typeface="Times Roman"/>
                          <a:cs typeface="Times Roman"/>
                          <a:sym typeface="Times Roman"/>
                        </a:defRPr>
                      </a:pPr>
                      <a:r>
                        <a:t>O(</a:t>
                      </a:r>
                      <a:r>
                        <a:rPr i="1"/>
                        <a:t>N</a:t>
                      </a:r>
                      <a:r>
                        <a:rPr baseline="30363"/>
                        <a:t>2</a:t>
                      </a:r>
                      <a:r>
                        <a:t>)</a:t>
                      </a:r>
                    </a:p>
                  </a:txBody>
                  <a:tcPr marL="50800" marR="50800" marT="50800" marB="50800" anchor="ctr" anchorCtr="0" horzOverflow="overflow"/>
                </a:tc>
                <a:tc>
                  <a:txBody>
                    <a:bodyPr/>
                    <a:lstStyle/>
                    <a:p>
                      <a:pPr marL="58702" marR="58702" defTabSz="1295400">
                        <a:lnSpc>
                          <a:spcPct val="150000"/>
                        </a:lnSpc>
                        <a:defRPr sz="1800">
                          <a:uFillTx/>
                        </a:defRPr>
                      </a:pPr>
                      <a:r>
                        <a:rPr>
                          <a:uFill>
                            <a:solidFill>
                              <a:srgbClr val="000000"/>
                            </a:solidFill>
                          </a:uFill>
                        </a:rPr>
                        <a:t>develop
upper bounds</a:t>
                      </a:r>
                    </a:p>
                  </a:txBody>
                  <a:tcPr marL="50800" marR="50800" marT="50800" marB="50800" anchor="ctr" anchorCtr="0" horzOverflow="overflow">
                    <a:lnR w="28575">
                      <a:miter lim="400000"/>
                    </a:lnR>
                  </a:tcPr>
                </a:tc>
              </a:tr>
              <a:tr h="2031873">
                <a:tc>
                  <a:txBody>
                    <a:bodyPr/>
                    <a:lstStyle/>
                    <a:p>
                      <a:pPr marL="58702" marR="58702" defTabSz="1295400">
                        <a:lnSpc>
                          <a:spcPct val="150000"/>
                        </a:lnSpc>
                        <a:defRPr sz="1800">
                          <a:uFillTx/>
                        </a:defRPr>
                      </a:pPr>
                      <a:r>
                        <a:rPr b="1">
                          <a:uFill>
                            <a:solidFill>
                              <a:srgbClr val="000000"/>
                            </a:solidFill>
                          </a:uFill>
                          <a:latin typeface="Lucida Grande"/>
                          <a:ea typeface="Lucida Grande"/>
                          <a:cs typeface="Lucida Grande"/>
                          <a:sym typeface="Lucida Grande"/>
                        </a:rPr>
                        <a:t>Big Omega</a:t>
                      </a:r>
                    </a:p>
                  </a:txBody>
                  <a:tcPr marL="50800" marR="50800" marT="50800" marB="50800" anchor="ctr" anchorCtr="0" horzOverflow="overflow">
                    <a:lnL w="28575">
                      <a:miter lim="400000"/>
                    </a:lnL>
                    <a:lnB w="28575">
                      <a:miter lim="400000"/>
                    </a:lnB>
                  </a:tcPr>
                </a:tc>
                <a:tc>
                  <a:txBody>
                    <a:bodyPr/>
                    <a:lstStyle/>
                    <a:p>
                      <a:pPr marL="58702" marR="58702" defTabSz="1295400">
                        <a:lnSpc>
                          <a:spcPct val="150000"/>
                        </a:lnSpc>
                        <a:defRPr sz="2200">
                          <a:solidFill>
                            <a:srgbClr val="8D3124"/>
                          </a:solidFill>
                          <a:latin typeface="Times Roman"/>
                          <a:ea typeface="Times Roman"/>
                          <a:cs typeface="Times Roman"/>
                          <a:sym typeface="Times Roman"/>
                        </a:defRPr>
                      </a:pPr>
                      <a:r>
                        <a:t>Ω(</a:t>
                      </a:r>
                      <a:r>
                        <a:rPr i="1"/>
                        <a:t>N</a:t>
                      </a:r>
                      <a:r>
                        <a:rPr baseline="30363"/>
                        <a:t>2</a:t>
                      </a:r>
                      <a:r>
                        <a:t>)</a:t>
                      </a:r>
                    </a:p>
                  </a:txBody>
                  <a:tcPr marL="50800" marR="50800" marT="50800" marB="50800" anchor="ctr" anchorCtr="0" horzOverflow="overflow">
                    <a:lnB w="28575">
                      <a:miter lim="400000"/>
                    </a:lnB>
                  </a:tcPr>
                </a:tc>
                <a:tc>
                  <a:txBody>
                    <a:bodyPr/>
                    <a:lstStyle/>
                    <a:p>
                      <a:pPr marL="58702" marR="58702" defTabSz="1295400">
                        <a:lnSpc>
                          <a:spcPct val="150000"/>
                        </a:lnSpc>
                        <a:defRPr sz="1800">
                          <a:uFillTx/>
                        </a:defRPr>
                      </a:pPr>
                      <a:r>
                        <a:rPr>
                          <a:uFill>
                            <a:solidFill>
                              <a:srgbClr val="000000"/>
                            </a:solidFill>
                          </a:uFill>
                        </a:rPr>
                        <a:t>develop
lower bounds</a:t>
                      </a:r>
                    </a:p>
                  </a:txBody>
                  <a:tcPr marL="50800" marR="50800" marT="50800" marB="50800" anchor="ctr" anchorCtr="0" horzOverflow="overflow">
                    <a:lnR w="28575">
                      <a:miter lim="400000"/>
                    </a:lnR>
                    <a:lnB w="28575">
                      <a:miter lim="400000"/>
                    </a:lnB>
                  </a:tcPr>
                </a:tc>
              </a:tr>
            </a:tbl>
          </a:graphicData>
        </a:graphic>
      </p:graphicFrame>
      <p:sp>
        <p:nvSpPr>
          <p:cNvPr id="509" name="Note that we focus on the worst case for algorithm theory understanding"/>
          <p:cNvSpPr txBox="1"/>
          <p:nvPr/>
        </p:nvSpPr>
        <p:spPr>
          <a:xfrm>
            <a:off x="-524443" y="1241973"/>
            <a:ext cx="13627962" cy="5679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1003300" marR="58702" indent="-368300" defTabSz="1295400">
              <a:lnSpc>
                <a:spcPts val="3900"/>
              </a:lnSpc>
              <a:buSzPct val="166666"/>
              <a:buFont typeface="ヒラギノ角ゴ ProN W3"/>
              <a:buChar char="・"/>
              <a:defRPr sz="2400">
                <a:uFill>
                  <a:solidFill>
                    <a:srgbClr val="000000"/>
                  </a:solidFill>
                </a:uFill>
                <a:latin typeface="Lucida Sans Regular"/>
                <a:ea typeface="Lucida Sans Regular"/>
                <a:cs typeface="Lucida Sans Regular"/>
                <a:sym typeface="Lucida Sans Regular"/>
              </a:defRPr>
            </a:pPr>
            <a:r>
              <a:rPr b="1" u="sng">
                <a:latin typeface="+mn-lt"/>
                <a:ea typeface="+mn-ea"/>
                <a:cs typeface="+mn-cs"/>
                <a:sym typeface="Helvetica"/>
              </a:rPr>
              <a:t>Note that we focus on </a:t>
            </a:r>
            <a:r>
              <a:rPr b="1" u="sng">
                <a:solidFill>
                  <a:schemeClr val="accent5"/>
                </a:solidFill>
                <a:latin typeface="+mn-lt"/>
                <a:ea typeface="+mn-ea"/>
                <a:cs typeface="+mn-cs"/>
                <a:sym typeface="Helvetica"/>
              </a:rPr>
              <a:t>the worst case </a:t>
            </a:r>
            <a:r>
              <a:rPr b="1" u="sng">
                <a:latin typeface="+mn-lt"/>
                <a:ea typeface="+mn-ea"/>
                <a:cs typeface="+mn-cs"/>
                <a:sym typeface="Helvetica"/>
              </a:rPr>
              <a:t>for algorithm theory understanding</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Theory of algorithms: example 1"/>
          <p:cNvSpPr txBox="1"/>
          <p:nvPr>
            <p:ph type="title"/>
          </p:nvPr>
        </p:nvSpPr>
        <p:spPr>
          <a:prstGeom prst="rect">
            <a:avLst/>
          </a:prstGeom>
        </p:spPr>
        <p:txBody>
          <a:bodyPr/>
          <a:lstStyle/>
          <a:p>
            <a:pPr/>
            <a:r>
              <a:t>Theory of algorithms: example 1</a:t>
            </a:r>
          </a:p>
        </p:txBody>
      </p:sp>
      <p:sp>
        <p:nvSpPr>
          <p:cNvPr id="512" name="Goals.…"/>
          <p:cNvSpPr txBox="1"/>
          <p:nvPr>
            <p:ph type="body" idx="1"/>
          </p:nvPr>
        </p:nvSpPr>
        <p:spPr>
          <a:xfrm>
            <a:off x="812800" y="1270000"/>
            <a:ext cx="11379200" cy="8400674"/>
          </a:xfrm>
          <a:prstGeom prst="rect">
            <a:avLst/>
          </a:prstGeom>
        </p:spPr>
        <p:txBody>
          <a:bodyPr/>
          <a:lstStyle/>
          <a:p>
            <a:pPr indent="127000"/>
            <a:r>
              <a:rPr>
                <a:solidFill>
                  <a:srgbClr val="005493"/>
                </a:solidFill>
              </a:rPr>
              <a:t>Goals.</a:t>
            </a:r>
            <a:endParaRPr>
              <a:solidFill>
                <a:srgbClr val="005493"/>
              </a:solidFill>
            </a:endParaRPr>
          </a:p>
          <a:p>
            <a:pPr lvl="1" marL="1003300" indent="-368300"/>
            <a:r>
              <a:t>Establish “difficulty” of a problem and develop “optimal” algorithms.</a:t>
            </a:r>
          </a:p>
          <a:p>
            <a:pPr lvl="1" marL="1003300" indent="-368300"/>
            <a:r>
              <a:t>Ex. </a:t>
            </a:r>
            <a:r>
              <a:rPr cap="small"/>
              <a:t>1-Sum</a:t>
            </a:r>
            <a:r>
              <a:t> = “</a:t>
            </a:r>
            <a:r>
              <a:rPr i="1">
                <a:latin typeface="+mn-lt"/>
                <a:ea typeface="+mn-ea"/>
                <a:cs typeface="+mn-cs"/>
                <a:sym typeface="Helvetica"/>
              </a:rPr>
              <a:t>Is there a </a:t>
            </a:r>
            <a:r>
              <a:t>0</a:t>
            </a:r>
            <a:r>
              <a:rPr i="1">
                <a:latin typeface="+mn-lt"/>
                <a:ea typeface="+mn-ea"/>
                <a:cs typeface="+mn-cs"/>
                <a:sym typeface="Helvetica"/>
              </a:rPr>
              <a:t> in the array? </a:t>
            </a:r>
            <a:r>
              <a:t>”</a:t>
            </a:r>
            <a:endParaRPr>
              <a:solidFill>
                <a:srgbClr val="005493"/>
              </a:solidFill>
            </a:endParaRPr>
          </a:p>
          <a:p>
            <a:pPr indent="127000"/>
            <a:endParaRPr>
              <a:solidFill>
                <a:srgbClr val="005493"/>
              </a:solidFill>
            </a:endParaRPr>
          </a:p>
          <a:p>
            <a:pPr indent="127000"/>
            <a:r>
              <a:rPr>
                <a:solidFill>
                  <a:srgbClr val="005493"/>
                </a:solidFill>
              </a:rPr>
              <a:t>Upper bound.</a:t>
            </a:r>
            <a:r>
              <a:t>  A specific algorithm.</a:t>
            </a:r>
          </a:p>
          <a:p>
            <a:pPr lvl="1" marL="1003300" indent="-368300"/>
            <a:r>
              <a:t>Ex. Brute-force algorithm for </a:t>
            </a:r>
            <a:r>
              <a:rPr cap="small"/>
              <a:t>1-Sum</a:t>
            </a:r>
            <a:r>
              <a:t>: Look at every array entry.</a:t>
            </a:r>
          </a:p>
          <a:p>
            <a:pPr lvl="1" marL="1003300" indent="-368300"/>
            <a:r>
              <a:t>Running time of the algorithm for </a:t>
            </a:r>
            <a:r>
              <a:rPr cap="small"/>
              <a:t>1-Sum</a:t>
            </a:r>
            <a:r>
              <a:t> is </a:t>
            </a:r>
            <a:r>
              <a:rPr>
                <a:latin typeface="Times Roman"/>
                <a:ea typeface="Times Roman"/>
                <a:cs typeface="Times Roman"/>
                <a:sym typeface="Times Roman"/>
              </a:rPr>
              <a:t>O(</a:t>
            </a:r>
            <a:r>
              <a:rPr i="1">
                <a:latin typeface="Times Roman"/>
                <a:ea typeface="Times Roman"/>
                <a:cs typeface="Times Roman"/>
                <a:sym typeface="Times Roman"/>
              </a:rPr>
              <a:t>N</a:t>
            </a:r>
            <a:r>
              <a:rPr>
                <a:latin typeface="Times Roman"/>
                <a:ea typeface="Times Roman"/>
                <a:cs typeface="Times Roman"/>
                <a:sym typeface="Times Roman"/>
              </a:rPr>
              <a:t>)</a:t>
            </a:r>
            <a:r>
              <a:t>. </a:t>
            </a:r>
            <a:endParaRPr>
              <a:solidFill>
                <a:srgbClr val="005493"/>
              </a:solidFill>
            </a:endParaRPr>
          </a:p>
          <a:p>
            <a:pPr indent="127000"/>
            <a:endParaRPr>
              <a:solidFill>
                <a:srgbClr val="005493"/>
              </a:solidFill>
            </a:endParaRPr>
          </a:p>
          <a:p>
            <a:pPr indent="127000"/>
            <a:r>
              <a:rPr>
                <a:solidFill>
                  <a:srgbClr val="005493"/>
                </a:solidFill>
              </a:rPr>
              <a:t>Lower bound.</a:t>
            </a:r>
            <a:r>
              <a:t>  Proof that no algorithm can do better.(</a:t>
            </a:r>
            <a:r>
              <a:rPr b="1">
                <a:latin typeface="+mn-lt"/>
                <a:ea typeface="+mn-ea"/>
                <a:cs typeface="+mn-cs"/>
                <a:sym typeface="Helvetica"/>
              </a:rPr>
              <a:t>Lower Bound for Worst Case</a:t>
            </a:r>
            <a:r>
              <a:t>)</a:t>
            </a:r>
          </a:p>
          <a:p>
            <a:pPr lvl="1" marL="1003300" indent="-368300"/>
            <a:r>
              <a:t>Ex. Have to examine all </a:t>
            </a:r>
            <a:r>
              <a:rPr i="1">
                <a:latin typeface="+mn-lt"/>
                <a:ea typeface="+mn-ea"/>
                <a:cs typeface="+mn-cs"/>
                <a:sym typeface="Helvetica"/>
              </a:rPr>
              <a:t>N</a:t>
            </a:r>
            <a:r>
              <a:t> entries (any unexamined one might be 0).</a:t>
            </a:r>
          </a:p>
          <a:p>
            <a:pPr lvl="1" marL="1003300" indent="-368300"/>
            <a:r>
              <a:t>Running time of an optimal algorithm for </a:t>
            </a:r>
            <a:r>
              <a:rPr cap="small"/>
              <a:t>1-Sum</a:t>
            </a:r>
            <a:r>
              <a:t> is </a:t>
            </a:r>
            <a:r>
              <a:rPr>
                <a:latin typeface="Times Roman"/>
                <a:ea typeface="Times Roman"/>
                <a:cs typeface="Times Roman"/>
                <a:sym typeface="Times Roman"/>
              </a:rPr>
              <a:t>Ω(</a:t>
            </a:r>
            <a:r>
              <a:rPr i="1">
                <a:latin typeface="Times Roman"/>
                <a:ea typeface="Times Roman"/>
                <a:cs typeface="Times Roman"/>
                <a:sym typeface="Times Roman"/>
              </a:rPr>
              <a:t>N</a:t>
            </a:r>
            <a:r>
              <a:rPr>
                <a:latin typeface="Times Roman"/>
                <a:ea typeface="Times Roman"/>
                <a:cs typeface="Times Roman"/>
                <a:sym typeface="Times Roman"/>
              </a:rPr>
              <a:t>)</a:t>
            </a:r>
            <a:r>
              <a:t>.</a:t>
            </a:r>
            <a:endParaRPr>
              <a:solidFill>
                <a:srgbClr val="005493"/>
              </a:solidFill>
            </a:endParaRPr>
          </a:p>
          <a:p>
            <a:pPr indent="127000"/>
            <a:endParaRPr>
              <a:solidFill>
                <a:srgbClr val="005493"/>
              </a:solidFill>
              <a:uFill>
                <a:solidFill>
                  <a:srgbClr val="0048AA"/>
                </a:solidFill>
              </a:uFill>
            </a:endParaRPr>
          </a:p>
          <a:p>
            <a:pPr indent="127000"/>
            <a:r>
              <a:rPr>
                <a:solidFill>
                  <a:srgbClr val="005493"/>
                </a:solidFill>
              </a:rPr>
              <a:t>Optimal algorithm. </a:t>
            </a:r>
            <a:endParaRPr>
              <a:solidFill>
                <a:srgbClr val="005493"/>
              </a:solidFill>
            </a:endParaRPr>
          </a:p>
          <a:p>
            <a:pPr lvl="1" marL="1003300" indent="-368300"/>
            <a:r>
              <a:t>Lower bound equals upper bound (to within a constant factor).</a:t>
            </a:r>
          </a:p>
          <a:p>
            <a:pPr lvl="1" marL="1003300" indent="-368300"/>
            <a:r>
              <a:t>Ex. Brute-force algorithm for </a:t>
            </a:r>
            <a:r>
              <a:rPr cap="small"/>
              <a:t>1-Sum</a:t>
            </a:r>
            <a:r>
              <a:t> is optimal: its running time is </a:t>
            </a:r>
            <a:r>
              <a:rPr>
                <a:latin typeface="Times Roman"/>
                <a:ea typeface="Times Roman"/>
                <a:cs typeface="Times Roman"/>
                <a:sym typeface="Times Roman"/>
              </a:rPr>
              <a:t>Θ(</a:t>
            </a:r>
            <a:r>
              <a:rPr i="1">
                <a:latin typeface="Times Roman"/>
                <a:ea typeface="Times Roman"/>
                <a:cs typeface="Times Roman"/>
                <a:sym typeface="Times Roman"/>
              </a:rPr>
              <a:t>N</a:t>
            </a:r>
            <a:r>
              <a:rPr>
                <a:latin typeface="Times Roman"/>
                <a:ea typeface="Times Roman"/>
                <a:cs typeface="Times Roman"/>
                <a:sym typeface="Times Roman"/>
              </a:rPr>
              <a:t>)</a:t>
            </a:r>
            <a:r>
              <a:t>.</a:t>
            </a:r>
          </a:p>
        </p:txBody>
      </p:sp>
      <p:sp>
        <p:nvSpPr>
          <p:cNvPr id="5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1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12">
                                            <p:txEl>
                                              <p:pRg st="4" end="4"/>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512">
                                            <p:txEl>
                                              <p:pRg st="5" end="5"/>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512">
                                            <p:txEl>
                                              <p:pRg st="6" end="6"/>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512">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1" fill="hold">
                                  <p:stCondLst>
                                    <p:cond delay="0"/>
                                  </p:stCondLst>
                                  <p:iterate type="el" backwards="0">
                                    <p:tmAbs val="0"/>
                                  </p:iterate>
                                  <p:childTnLst>
                                    <p:set>
                                      <p:cBhvr>
                                        <p:cTn id="21" fill="hold"/>
                                        <p:tgtEl>
                                          <p:spTgt spid="512">
                                            <p:txEl>
                                              <p:pRg st="8" end="8"/>
                                            </p:txEl>
                                          </p:spTgt>
                                        </p:tgtEl>
                                        <p:attrNameLst>
                                          <p:attrName>style.visibility</p:attrName>
                                        </p:attrNameLst>
                                      </p:cBhvr>
                                      <p:to>
                                        <p:strVal val="visible"/>
                                      </p:to>
                                    </p:set>
                                  </p:childTnLst>
                                </p:cTn>
                              </p:par>
                              <p:par>
                                <p:cTn id="22" presetClass="entr" nodeType="withEffect" presetSubtype="0" presetID="1" grpId="1" fill="hold">
                                  <p:stCondLst>
                                    <p:cond delay="0"/>
                                  </p:stCondLst>
                                  <p:iterate type="el" backwards="0">
                                    <p:tmAbs val="0"/>
                                  </p:iterate>
                                  <p:childTnLst>
                                    <p:set>
                                      <p:cBhvr>
                                        <p:cTn id="23" fill="hold"/>
                                        <p:tgtEl>
                                          <p:spTgt spid="512">
                                            <p:txEl>
                                              <p:pRg st="9" end="9"/>
                                            </p:txEl>
                                          </p:spTgt>
                                        </p:tgtEl>
                                        <p:attrNameLst>
                                          <p:attrName>style.visibility</p:attrName>
                                        </p:attrNameLst>
                                      </p:cBhvr>
                                      <p:to>
                                        <p:strVal val="visible"/>
                                      </p:to>
                                    </p:set>
                                  </p:childTnLst>
                                </p:cTn>
                              </p:par>
                              <p:par>
                                <p:cTn id="24" presetClass="entr" nodeType="withEffect" presetSubtype="0" presetID="1" grpId="1" fill="hold">
                                  <p:stCondLst>
                                    <p:cond delay="0"/>
                                  </p:stCondLst>
                                  <p:iterate type="el" backwards="0">
                                    <p:tmAbs val="0"/>
                                  </p:iterate>
                                  <p:childTnLst>
                                    <p:set>
                                      <p:cBhvr>
                                        <p:cTn id="25" fill="hold"/>
                                        <p:tgtEl>
                                          <p:spTgt spid="512">
                                            <p:txEl>
                                              <p:pRg st="10" end="10"/>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512">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512">
                                            <p:txEl>
                                              <p:pRg st="12" end="12"/>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512">
                                            <p:txEl>
                                              <p:pRg st="13" end="13"/>
                                            </p:txEl>
                                          </p:spTgt>
                                        </p:tgtEl>
                                        <p:attrNameLst>
                                          <p:attrName>style.visibility</p:attrName>
                                        </p:attrNameLst>
                                      </p:cBhvr>
                                      <p:to>
                                        <p:strVal val="visible"/>
                                      </p:to>
                                    </p:set>
                                  </p:childTnLst>
                                </p:cTn>
                              </p:par>
                              <p:par>
                                <p:cTn id="35" presetClass="entr" nodeType="withEffect" presetSubtype="0" presetID="1" grpId="1" fill="hold">
                                  <p:stCondLst>
                                    <p:cond delay="0"/>
                                  </p:stCondLst>
                                  <p:iterate type="el" backwards="0">
                                    <p:tmAbs val="0"/>
                                  </p:iterate>
                                  <p:childTnLst>
                                    <p:set>
                                      <p:cBhvr>
                                        <p:cTn id="36" fill="hold"/>
                                        <p:tgtEl>
                                          <p:spTgt spid="512">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12"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heory of algorithms: example 2"/>
          <p:cNvSpPr txBox="1"/>
          <p:nvPr>
            <p:ph type="title"/>
          </p:nvPr>
        </p:nvSpPr>
        <p:spPr>
          <a:prstGeom prst="rect">
            <a:avLst/>
          </a:prstGeom>
        </p:spPr>
        <p:txBody>
          <a:bodyPr/>
          <a:lstStyle/>
          <a:p>
            <a:pPr/>
            <a:r>
              <a:t>Theory of algorithms: example 2</a:t>
            </a:r>
          </a:p>
        </p:txBody>
      </p:sp>
      <p:sp>
        <p:nvSpPr>
          <p:cNvPr id="516" name="Goals.…"/>
          <p:cNvSpPr txBox="1"/>
          <p:nvPr>
            <p:ph type="body" idx="1"/>
          </p:nvPr>
        </p:nvSpPr>
        <p:spPr>
          <a:prstGeom prst="rect">
            <a:avLst/>
          </a:prstGeom>
        </p:spPr>
        <p:txBody>
          <a:bodyPr/>
          <a:lstStyle/>
          <a:p>
            <a:pPr indent="127000"/>
            <a:r>
              <a:rPr>
                <a:solidFill>
                  <a:srgbClr val="005493"/>
                </a:solidFill>
              </a:rPr>
              <a:t>Goals.</a:t>
            </a:r>
            <a:endParaRPr>
              <a:solidFill>
                <a:srgbClr val="005493"/>
              </a:solidFill>
            </a:endParaRPr>
          </a:p>
          <a:p>
            <a:pPr lvl="1" marL="1003300" indent="-368300"/>
            <a:r>
              <a:t>Establish “difficulty” of a problem and develop “optimal” algorithms.</a:t>
            </a:r>
          </a:p>
          <a:p>
            <a:pPr lvl="1" marL="1003300" indent="-368300"/>
            <a:r>
              <a:t>Ex. </a:t>
            </a:r>
            <a:r>
              <a:rPr cap="small"/>
              <a:t>3-Sum</a:t>
            </a:r>
            <a:r>
              <a:t>.</a:t>
            </a:r>
            <a:endParaRPr>
              <a:solidFill>
                <a:srgbClr val="005493"/>
              </a:solidFill>
            </a:endParaRPr>
          </a:p>
          <a:p>
            <a:pPr indent="127000"/>
            <a:endParaRPr>
              <a:solidFill>
                <a:srgbClr val="005493"/>
              </a:solidFill>
            </a:endParaRPr>
          </a:p>
          <a:p>
            <a:pPr indent="127000"/>
            <a:r>
              <a:rPr>
                <a:solidFill>
                  <a:srgbClr val="005493"/>
                </a:solidFill>
              </a:rPr>
              <a:t>Upper bound.</a:t>
            </a:r>
            <a:r>
              <a:t>  A specific algorithm.</a:t>
            </a:r>
          </a:p>
          <a:p>
            <a:pPr lvl="1" marL="1003300" indent="-368300"/>
            <a:r>
              <a:t>Ex. Brute-force algorithm for </a:t>
            </a:r>
            <a:r>
              <a:rPr cap="small"/>
              <a:t>3-Sum</a:t>
            </a:r>
            <a:r>
              <a:t>.</a:t>
            </a:r>
          </a:p>
          <a:p>
            <a:pPr lvl="1" marL="1003300" indent="-368300"/>
            <a:r>
              <a:t>Running time of the optimal algorithm for </a:t>
            </a:r>
            <a:r>
              <a:rPr cap="small"/>
              <a:t>3-Sum</a:t>
            </a:r>
            <a:r>
              <a:t> is </a:t>
            </a:r>
            <a:r>
              <a:rPr>
                <a:latin typeface="Times Roman"/>
                <a:ea typeface="Times Roman"/>
                <a:cs typeface="Times Roman"/>
                <a:sym typeface="Times Roman"/>
              </a:rPr>
              <a:t>O(</a:t>
            </a:r>
            <a:r>
              <a:rPr i="1">
                <a:latin typeface="Times Roman"/>
                <a:ea typeface="Times Roman"/>
                <a:cs typeface="Times Roman"/>
                <a:sym typeface="Times Roman"/>
              </a:rPr>
              <a:t>N</a:t>
            </a:r>
            <a:r>
              <a:rPr i="1" sz="1800">
                <a:latin typeface="Times Roman"/>
                <a:ea typeface="Times Roman"/>
                <a:cs typeface="Times Roman"/>
                <a:sym typeface="Times Roman"/>
              </a:rPr>
              <a:t> </a:t>
            </a:r>
            <a:r>
              <a:rPr baseline="31999">
                <a:latin typeface="Times Roman"/>
                <a:ea typeface="Times Roman"/>
                <a:cs typeface="Times Roman"/>
                <a:sym typeface="Times Roman"/>
              </a:rPr>
              <a:t>3</a:t>
            </a:r>
            <a:r>
              <a:rPr>
                <a:latin typeface="Times Roman"/>
                <a:ea typeface="Times Roman"/>
                <a:cs typeface="Times Roman"/>
                <a:sym typeface="Times Roman"/>
              </a:rPr>
              <a:t>)</a:t>
            </a:r>
            <a:r>
              <a:t>. </a:t>
            </a:r>
          </a:p>
        </p:txBody>
      </p:sp>
      <p:sp>
        <p:nvSpPr>
          <p:cNvPr id="5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heory of algorithms: example 2"/>
          <p:cNvSpPr txBox="1"/>
          <p:nvPr>
            <p:ph type="title"/>
          </p:nvPr>
        </p:nvSpPr>
        <p:spPr>
          <a:prstGeom prst="rect">
            <a:avLst/>
          </a:prstGeom>
        </p:spPr>
        <p:txBody>
          <a:bodyPr/>
          <a:lstStyle/>
          <a:p>
            <a:pPr/>
            <a:r>
              <a:t>Theory of algorithms: example 2</a:t>
            </a:r>
          </a:p>
        </p:txBody>
      </p:sp>
      <p:sp>
        <p:nvSpPr>
          <p:cNvPr id="520" name="Goals.…"/>
          <p:cNvSpPr txBox="1"/>
          <p:nvPr>
            <p:ph type="body" idx="1"/>
          </p:nvPr>
        </p:nvSpPr>
        <p:spPr>
          <a:prstGeom prst="rect">
            <a:avLst/>
          </a:prstGeom>
        </p:spPr>
        <p:txBody>
          <a:bodyPr/>
          <a:lstStyle/>
          <a:p>
            <a:pPr indent="127000"/>
            <a:r>
              <a:rPr>
                <a:solidFill>
                  <a:srgbClr val="005493"/>
                </a:solidFill>
              </a:rPr>
              <a:t>Goals.</a:t>
            </a:r>
            <a:endParaRPr>
              <a:solidFill>
                <a:srgbClr val="005493"/>
              </a:solidFill>
            </a:endParaRPr>
          </a:p>
          <a:p>
            <a:pPr lvl="1" marL="1003300" indent="-368300"/>
            <a:r>
              <a:t>Establish “difficulty” of a problem and develop “optimal” algorithms.</a:t>
            </a:r>
          </a:p>
          <a:p>
            <a:pPr lvl="1" marL="1003300" indent="-368300"/>
            <a:r>
              <a:t>Ex. </a:t>
            </a:r>
            <a:r>
              <a:rPr cap="small"/>
              <a:t>3-Sum</a:t>
            </a:r>
            <a:r>
              <a:t>.</a:t>
            </a:r>
            <a:endParaRPr>
              <a:solidFill>
                <a:srgbClr val="005493"/>
              </a:solidFill>
            </a:endParaRPr>
          </a:p>
          <a:p>
            <a:pPr indent="127000"/>
            <a:br>
              <a:rPr>
                <a:solidFill>
                  <a:srgbClr val="005493"/>
                </a:solidFill>
              </a:rPr>
            </a:br>
            <a:r>
              <a:rPr>
                <a:solidFill>
                  <a:srgbClr val="005493"/>
                </a:solidFill>
              </a:rPr>
              <a:t>Upper bound.</a:t>
            </a:r>
            <a:r>
              <a:t>  A specific algorithm.</a:t>
            </a:r>
          </a:p>
          <a:p>
            <a:pPr lvl="1" marL="1003300" indent="-368300"/>
            <a:r>
              <a:t>Ex. </a:t>
            </a:r>
            <a:r>
              <a:rPr>
                <a:solidFill>
                  <a:srgbClr val="8D3124"/>
                </a:solidFill>
                <a:uFill>
                  <a:solidFill>
                    <a:srgbClr val="8D3124"/>
                  </a:solidFill>
                </a:uFill>
              </a:rPr>
              <a:t>Improved</a:t>
            </a:r>
            <a:r>
              <a:t> algorithm for </a:t>
            </a:r>
            <a:r>
              <a:rPr cap="small"/>
              <a:t>3-Sum</a:t>
            </a:r>
            <a:r>
              <a:t>.</a:t>
            </a:r>
          </a:p>
          <a:p>
            <a:pPr lvl="1" marL="1003300" indent="-368300"/>
            <a:r>
              <a:t>Running time of the optimal algorithm for </a:t>
            </a:r>
            <a:r>
              <a:rPr cap="small"/>
              <a:t>3-Sum</a:t>
            </a:r>
            <a:r>
              <a:t> is </a:t>
            </a:r>
            <a:r>
              <a:rPr>
                <a:solidFill>
                  <a:srgbClr val="8D3124"/>
                </a:solidFill>
                <a:uFill>
                  <a:solidFill>
                    <a:srgbClr val="8D3124"/>
                  </a:solidFill>
                </a:uFill>
                <a:latin typeface="Times Roman"/>
                <a:ea typeface="Times Roman"/>
                <a:cs typeface="Times Roman"/>
                <a:sym typeface="Times Roman"/>
              </a:rPr>
              <a:t>O(</a:t>
            </a:r>
            <a:r>
              <a:rPr i="1">
                <a:solidFill>
                  <a:srgbClr val="8D3124"/>
                </a:solidFill>
                <a:uFill>
                  <a:solidFill>
                    <a:srgbClr val="8D3124"/>
                  </a:solidFill>
                </a:uFill>
                <a:latin typeface="Times Roman"/>
                <a:ea typeface="Times Roman"/>
                <a:cs typeface="Times Roman"/>
                <a:sym typeface="Times Roman"/>
              </a:rPr>
              <a:t>N</a:t>
            </a:r>
            <a:r>
              <a:rPr i="1" sz="700">
                <a:solidFill>
                  <a:srgbClr val="8D3124"/>
                </a:solidFill>
                <a:uFill>
                  <a:solidFill>
                    <a:srgbClr val="8D3124"/>
                  </a:solidFill>
                </a:uFill>
                <a:latin typeface="Times Roman"/>
                <a:ea typeface="Times Roman"/>
                <a:cs typeface="Times Roman"/>
                <a:sym typeface="Times Roman"/>
              </a:rPr>
              <a:t> </a:t>
            </a:r>
            <a:r>
              <a:rPr baseline="31999">
                <a:solidFill>
                  <a:srgbClr val="8D3124"/>
                </a:solidFill>
                <a:uFill>
                  <a:solidFill>
                    <a:srgbClr val="8D3124"/>
                  </a:solidFill>
                </a:uFill>
                <a:latin typeface="Times Roman"/>
                <a:ea typeface="Times Roman"/>
                <a:cs typeface="Times Roman"/>
                <a:sym typeface="Times Roman"/>
              </a:rPr>
              <a:t>2 </a:t>
            </a:r>
            <a:r>
              <a:rPr>
                <a:solidFill>
                  <a:srgbClr val="8D3124"/>
                </a:solidFill>
                <a:uFill>
                  <a:solidFill>
                    <a:srgbClr val="8D3124"/>
                  </a:solidFill>
                </a:uFill>
                <a:latin typeface="Times Roman"/>
                <a:ea typeface="Times Roman"/>
                <a:cs typeface="Times Roman"/>
                <a:sym typeface="Times Roman"/>
              </a:rPr>
              <a:t>log </a:t>
            </a:r>
            <a:r>
              <a:rPr i="1">
                <a:solidFill>
                  <a:srgbClr val="8D3124"/>
                </a:solidFill>
                <a:uFill>
                  <a:solidFill>
                    <a:srgbClr val="8D3124"/>
                  </a:solidFill>
                </a:uFill>
                <a:latin typeface="Times Roman"/>
                <a:ea typeface="Times Roman"/>
                <a:cs typeface="Times Roman"/>
                <a:sym typeface="Times Roman"/>
              </a:rPr>
              <a:t>N</a:t>
            </a:r>
            <a:r>
              <a:rPr i="1" sz="1400">
                <a:latin typeface="Times Roman"/>
                <a:ea typeface="Times Roman"/>
                <a:cs typeface="Times Roman"/>
                <a:sym typeface="Times Roman"/>
              </a:rPr>
              <a:t> </a:t>
            </a:r>
            <a:r>
              <a:rPr>
                <a:solidFill>
                  <a:srgbClr val="8D3124"/>
                </a:solidFill>
                <a:uFill>
                  <a:solidFill>
                    <a:srgbClr val="8D3124"/>
                  </a:solidFill>
                </a:uFill>
                <a:latin typeface="Times Roman"/>
                <a:ea typeface="Times Roman"/>
                <a:cs typeface="Times Roman"/>
                <a:sym typeface="Times Roman"/>
              </a:rPr>
              <a:t>)</a:t>
            </a:r>
            <a:r>
              <a:t>. </a:t>
            </a:r>
            <a:endParaRPr>
              <a:solidFill>
                <a:srgbClr val="005493"/>
              </a:solidFill>
            </a:endParaRPr>
          </a:p>
          <a:p>
            <a:pPr indent="127000"/>
            <a:br>
              <a:rPr>
                <a:solidFill>
                  <a:srgbClr val="005493"/>
                </a:solidFill>
              </a:rPr>
            </a:br>
            <a:r>
              <a:rPr>
                <a:solidFill>
                  <a:srgbClr val="005493"/>
                </a:solidFill>
              </a:rPr>
              <a:t>Lower bound.</a:t>
            </a:r>
            <a:r>
              <a:t>  Proof that no algorithm can do better.</a:t>
            </a:r>
          </a:p>
          <a:p>
            <a:pPr lvl="1" marL="1003300" indent="-368300"/>
            <a:r>
              <a:t>Ex. Have to examine all </a:t>
            </a:r>
            <a:r>
              <a:rPr i="1">
                <a:latin typeface="+mn-lt"/>
                <a:ea typeface="+mn-ea"/>
                <a:cs typeface="+mn-cs"/>
                <a:sym typeface="Helvetica"/>
              </a:rPr>
              <a:t>N</a:t>
            </a:r>
            <a:r>
              <a:t> entries to solve </a:t>
            </a:r>
            <a:r>
              <a:rPr cap="small"/>
              <a:t>3-Sum</a:t>
            </a:r>
            <a:r>
              <a:t>.</a:t>
            </a:r>
          </a:p>
          <a:p>
            <a:pPr lvl="1" marL="1003300" indent="-368300"/>
            <a:r>
              <a:t>Running time of the optimal algorithm for solving </a:t>
            </a:r>
            <a:r>
              <a:rPr cap="small"/>
              <a:t>3-Sum</a:t>
            </a:r>
            <a:r>
              <a:t> is </a:t>
            </a:r>
            <a:r>
              <a:rPr>
                <a:latin typeface="Times Roman"/>
                <a:ea typeface="Times Roman"/>
                <a:cs typeface="Times Roman"/>
                <a:sym typeface="Times Roman"/>
              </a:rPr>
              <a:t>Ω(</a:t>
            </a:r>
            <a:r>
              <a:rPr i="1">
                <a:latin typeface="Times Roman"/>
                <a:ea typeface="Times Roman"/>
                <a:cs typeface="Times Roman"/>
                <a:sym typeface="Times Roman"/>
              </a:rPr>
              <a:t>N</a:t>
            </a:r>
            <a:r>
              <a:rPr i="1" sz="1400">
                <a:latin typeface="Times Roman"/>
                <a:ea typeface="Times Roman"/>
                <a:cs typeface="Times Roman"/>
                <a:sym typeface="Times Roman"/>
              </a:rPr>
              <a:t> </a:t>
            </a:r>
            <a:r>
              <a:rPr>
                <a:latin typeface="Times Roman"/>
                <a:ea typeface="Times Roman"/>
                <a:cs typeface="Times Roman"/>
                <a:sym typeface="Times Roman"/>
              </a:rPr>
              <a:t>)</a:t>
            </a:r>
            <a:r>
              <a:t>.</a:t>
            </a:r>
            <a:endParaRPr>
              <a:solidFill>
                <a:srgbClr val="005493"/>
              </a:solidFill>
            </a:endParaRPr>
          </a:p>
          <a:p>
            <a:pPr indent="127000"/>
            <a:br>
              <a:rPr>
                <a:solidFill>
                  <a:srgbClr val="005493"/>
                </a:solidFill>
              </a:rPr>
            </a:br>
            <a:r>
              <a:rPr>
                <a:solidFill>
                  <a:srgbClr val="005493"/>
                </a:solidFill>
              </a:rPr>
              <a:t>Open problems. </a:t>
            </a:r>
            <a:endParaRPr>
              <a:solidFill>
                <a:srgbClr val="005493"/>
              </a:solidFill>
            </a:endParaRPr>
          </a:p>
          <a:p>
            <a:pPr lvl="1" marL="1003300" indent="-368300"/>
            <a:r>
              <a:t>Optimal algorithm for </a:t>
            </a:r>
            <a:r>
              <a:rPr cap="small"/>
              <a:t>3-Sum</a:t>
            </a:r>
            <a:r>
              <a:t>?</a:t>
            </a:r>
          </a:p>
          <a:p>
            <a:pPr lvl="1" marL="1003300" indent="-368300"/>
            <a:r>
              <a:t>Subquadratic algorithm for </a:t>
            </a:r>
            <a:r>
              <a:rPr cap="small"/>
              <a:t>3-Sum</a:t>
            </a:r>
            <a:r>
              <a:t>?</a:t>
            </a:r>
          </a:p>
          <a:p>
            <a:pPr lvl="1" marL="1003300" indent="-368300"/>
            <a:r>
              <a:t>Quadratic lower bound for </a:t>
            </a:r>
            <a:r>
              <a:rPr cap="small"/>
              <a:t>3-Sum</a:t>
            </a:r>
            <a:r>
              <a:t>?</a:t>
            </a:r>
          </a:p>
        </p:txBody>
      </p:sp>
      <p:sp>
        <p:nvSpPr>
          <p:cNvPr id="5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0">
                                            <p:txEl>
                                              <p:pRg st="6" end="6"/>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20">
                                            <p:txEl>
                                              <p:pRg st="7" end="7"/>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520">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520">
                                            <p:txEl>
                                              <p:pRg st="9" end="9"/>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520">
                                            <p:txEl>
                                              <p:pRg st="10" end="10"/>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520">
                                            <p:txEl>
                                              <p:pRg st="11" end="11"/>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520">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20"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Algorithm design approach"/>
          <p:cNvSpPr txBox="1"/>
          <p:nvPr>
            <p:ph type="title"/>
          </p:nvPr>
        </p:nvSpPr>
        <p:spPr>
          <a:prstGeom prst="rect">
            <a:avLst/>
          </a:prstGeom>
        </p:spPr>
        <p:txBody>
          <a:bodyPr/>
          <a:lstStyle/>
          <a:p>
            <a:pPr/>
            <a:r>
              <a:t>Algorithm design approach</a:t>
            </a:r>
          </a:p>
        </p:txBody>
      </p:sp>
      <p:sp>
        <p:nvSpPr>
          <p:cNvPr id="524" name="Start.…"/>
          <p:cNvSpPr txBox="1"/>
          <p:nvPr>
            <p:ph type="body" idx="1"/>
          </p:nvPr>
        </p:nvSpPr>
        <p:spPr>
          <a:xfrm>
            <a:off x="819150" y="1168292"/>
            <a:ext cx="11379200" cy="8128001"/>
          </a:xfrm>
          <a:prstGeom prst="rect">
            <a:avLst/>
          </a:prstGeom>
        </p:spPr>
        <p:txBody>
          <a:bodyPr/>
          <a:lstStyle/>
          <a:p>
            <a:pPr indent="127000"/>
            <a:r>
              <a:rPr>
                <a:solidFill>
                  <a:srgbClr val="005493"/>
                </a:solidFill>
              </a:rPr>
              <a:t>Start.</a:t>
            </a:r>
            <a:endParaRPr>
              <a:solidFill>
                <a:srgbClr val="005493"/>
              </a:solidFill>
            </a:endParaRPr>
          </a:p>
          <a:p>
            <a:pPr lvl="1" marL="1003300" indent="-368300"/>
            <a:r>
              <a:t>Develop an algorithm.</a:t>
            </a:r>
          </a:p>
          <a:p>
            <a:pPr lvl="1" marL="1003300" indent="-368300"/>
            <a:r>
              <a:t>Prove a lower bound.</a:t>
            </a:r>
            <a:endParaRPr>
              <a:solidFill>
                <a:srgbClr val="005493"/>
              </a:solidFill>
            </a:endParaRPr>
          </a:p>
          <a:p>
            <a:pPr indent="127000"/>
            <a:endParaRPr>
              <a:solidFill>
                <a:srgbClr val="005493"/>
              </a:solidFill>
            </a:endParaRPr>
          </a:p>
          <a:p>
            <a:pPr indent="127000"/>
            <a:r>
              <a:rPr>
                <a:solidFill>
                  <a:srgbClr val="005493"/>
                </a:solidFill>
              </a:rPr>
              <a:t>Gap?</a:t>
            </a:r>
            <a:r>
              <a:t>  </a:t>
            </a:r>
          </a:p>
          <a:p>
            <a:pPr lvl="1" marL="1003300" indent="-368300"/>
            <a:r>
              <a:t>Lower the upper bound (discover a new algorithm).</a:t>
            </a:r>
          </a:p>
          <a:p>
            <a:pPr lvl="1" marL="1003300" indent="-368300"/>
            <a:r>
              <a:t>Raise the lower bound (more difficult). </a:t>
            </a:r>
            <a:endParaRPr>
              <a:solidFill>
                <a:srgbClr val="005493"/>
              </a:solidFill>
            </a:endParaRPr>
          </a:p>
          <a:p>
            <a:pPr indent="127000"/>
            <a:endParaRPr>
              <a:solidFill>
                <a:srgbClr val="005493"/>
              </a:solidFill>
            </a:endParaRPr>
          </a:p>
          <a:p>
            <a:pPr indent="127000"/>
            <a:r>
              <a:rPr>
                <a:solidFill>
                  <a:srgbClr val="005493"/>
                </a:solidFill>
              </a:rPr>
              <a:t>Golden Age of Algorithm Design.</a:t>
            </a:r>
          </a:p>
          <a:p>
            <a:pPr lvl="1" marL="1003300" indent="-368300"/>
            <a:r>
              <a:t>1970s‑.</a:t>
            </a:r>
          </a:p>
          <a:p>
            <a:pPr lvl="1" marL="1003300" indent="-368300"/>
            <a:r>
              <a:t>Steadily decreasing upper bounds for many important problems.</a:t>
            </a:r>
          </a:p>
          <a:p>
            <a:pPr lvl="1" marL="1003300" indent="-368300"/>
            <a:r>
              <a:t>Many known optimal algorithms.</a:t>
            </a:r>
            <a:endParaRPr>
              <a:solidFill>
                <a:srgbClr val="005493"/>
              </a:solidFill>
            </a:endParaRPr>
          </a:p>
          <a:p>
            <a:pPr indent="127000"/>
            <a:endParaRPr>
              <a:solidFill>
                <a:srgbClr val="005493"/>
              </a:solidFill>
              <a:uFill>
                <a:solidFill>
                  <a:srgbClr val="0048AA"/>
                </a:solidFill>
              </a:uFill>
            </a:endParaRPr>
          </a:p>
          <a:p>
            <a:pPr indent="127000"/>
            <a:r>
              <a:rPr>
                <a:solidFill>
                  <a:srgbClr val="005493"/>
                </a:solidFill>
              </a:rPr>
              <a:t>Caveats. </a:t>
            </a:r>
            <a:endParaRPr>
              <a:solidFill>
                <a:srgbClr val="005493"/>
              </a:solidFill>
            </a:endParaRPr>
          </a:p>
          <a:p>
            <a:pPr lvl="1" marL="1003300" indent="-368300"/>
            <a:r>
              <a:t>Overly pessimistic to focus on worst case?</a:t>
            </a:r>
          </a:p>
          <a:p>
            <a:pPr lvl="1" marL="1003300" indent="-368300"/>
            <a:r>
              <a:t>Need better than “to within a constant factor” to predict performance.</a:t>
            </a:r>
          </a:p>
        </p:txBody>
      </p:sp>
      <p:sp>
        <p:nvSpPr>
          <p:cNvPr id="5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2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24">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524">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52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24">
                                            <p:txEl>
                                              <p:pRg st="3" end="3"/>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524">
                                            <p:txEl>
                                              <p:pRg st="4" end="4"/>
                                            </p:txEl>
                                          </p:spTgt>
                                        </p:tgtEl>
                                        <p:attrNameLst>
                                          <p:attrName>style.visibility</p:attrName>
                                        </p:attrNameLst>
                                      </p:cBhvr>
                                      <p:to>
                                        <p:strVal val="visible"/>
                                      </p:to>
                                    </p:set>
                                  </p:childTnLst>
                                </p:cTn>
                              </p:par>
                              <p:par>
                                <p:cTn id="20" presetClass="entr" nodeType="withEffect" presetSubtype="0" presetID="1" grpId="1" fill="hold">
                                  <p:stCondLst>
                                    <p:cond delay="0"/>
                                  </p:stCondLst>
                                  <p:iterate type="el" backwards="0">
                                    <p:tmAbs val="0"/>
                                  </p:iterate>
                                  <p:childTnLst>
                                    <p:set>
                                      <p:cBhvr>
                                        <p:cTn id="21" fill="hold"/>
                                        <p:tgtEl>
                                          <p:spTgt spid="524">
                                            <p:txEl>
                                              <p:pRg st="5" end="5"/>
                                            </p:txEl>
                                          </p:spTgt>
                                        </p:tgtEl>
                                        <p:attrNameLst>
                                          <p:attrName>style.visibility</p:attrName>
                                        </p:attrNameLst>
                                      </p:cBhvr>
                                      <p:to>
                                        <p:strVal val="visible"/>
                                      </p:to>
                                    </p:set>
                                  </p:childTnLst>
                                </p:cTn>
                              </p:par>
                              <p:par>
                                <p:cTn id="22" presetClass="entr" nodeType="withEffect" presetSubtype="0" presetID="1" grpId="1" fill="hold">
                                  <p:stCondLst>
                                    <p:cond delay="0"/>
                                  </p:stCondLst>
                                  <p:iterate type="el" backwards="0">
                                    <p:tmAbs val="0"/>
                                  </p:iterate>
                                  <p:childTnLst>
                                    <p:set>
                                      <p:cBhvr>
                                        <p:cTn id="23" fill="hold"/>
                                        <p:tgtEl>
                                          <p:spTgt spid="524">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524">
                                            <p:txEl>
                                              <p:pRg st="7" end="7"/>
                                            </p:txEl>
                                          </p:spTgt>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1" fill="hold">
                                  <p:stCondLst>
                                    <p:cond delay="0"/>
                                  </p:stCondLst>
                                  <p:iterate type="el" backwards="0">
                                    <p:tmAbs val="0"/>
                                  </p:iterate>
                                  <p:childTnLst>
                                    <p:set>
                                      <p:cBhvr>
                                        <p:cTn id="30" fill="hold"/>
                                        <p:tgtEl>
                                          <p:spTgt spid="524">
                                            <p:txEl>
                                              <p:pRg st="8" end="8"/>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524">
                                            <p:txEl>
                                              <p:pRg st="9" end="9"/>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524">
                                            <p:txEl>
                                              <p:pRg st="10" end="10"/>
                                            </p:txEl>
                                          </p:spTgt>
                                        </p:tgtEl>
                                        <p:attrNameLst>
                                          <p:attrName>style.visibility</p:attrName>
                                        </p:attrNameLst>
                                      </p:cBhvr>
                                      <p:to>
                                        <p:strVal val="visible"/>
                                      </p:to>
                                    </p:set>
                                  </p:childTnLst>
                                </p:cTn>
                              </p:par>
                              <p:par>
                                <p:cTn id="35" presetClass="entr" nodeType="withEffect" presetSubtype="0" presetID="1" grpId="1" fill="hold">
                                  <p:stCondLst>
                                    <p:cond delay="0"/>
                                  </p:stCondLst>
                                  <p:iterate type="el" backwards="0">
                                    <p:tmAbs val="0"/>
                                  </p:iterate>
                                  <p:childTnLst>
                                    <p:set>
                                      <p:cBhvr>
                                        <p:cTn id="36" fill="hold"/>
                                        <p:tgtEl>
                                          <p:spTgt spid="524">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524">
                                            <p:txEl>
                                              <p:pRg st="12" end="12"/>
                                            </p:txEl>
                                          </p:spTgt>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 fill="hold">
                                  <p:stCondLst>
                                    <p:cond delay="0"/>
                                  </p:stCondLst>
                                  <p:iterate type="el" backwards="0">
                                    <p:tmAbs val="0"/>
                                  </p:iterate>
                                  <p:childTnLst>
                                    <p:set>
                                      <p:cBhvr>
                                        <p:cTn id="43" fill="hold"/>
                                        <p:tgtEl>
                                          <p:spTgt spid="524">
                                            <p:txEl>
                                              <p:pRg st="13" end="13"/>
                                            </p:txEl>
                                          </p:spTgt>
                                        </p:tgtEl>
                                        <p:attrNameLst>
                                          <p:attrName>style.visibility</p:attrName>
                                        </p:attrNameLst>
                                      </p:cBhvr>
                                      <p:to>
                                        <p:strVal val="visible"/>
                                      </p:to>
                                    </p:set>
                                  </p:childTnLst>
                                </p:cTn>
                              </p:par>
                              <p:par>
                                <p:cTn id="44" presetClass="entr" nodeType="withEffect" presetSubtype="0" presetID="1" grpId="1" fill="hold">
                                  <p:stCondLst>
                                    <p:cond delay="0"/>
                                  </p:stCondLst>
                                  <p:iterate type="el" backwards="0">
                                    <p:tmAbs val="0"/>
                                  </p:iterate>
                                  <p:childTnLst>
                                    <p:set>
                                      <p:cBhvr>
                                        <p:cTn id="45" fill="hold"/>
                                        <p:tgtEl>
                                          <p:spTgt spid="524">
                                            <p:txEl>
                                              <p:pRg st="14" end="14"/>
                                            </p:txEl>
                                          </p:spTgt>
                                        </p:tgtEl>
                                        <p:attrNameLst>
                                          <p:attrName>style.visibility</p:attrName>
                                        </p:attrNameLst>
                                      </p:cBhvr>
                                      <p:to>
                                        <p:strVal val="visible"/>
                                      </p:to>
                                    </p:set>
                                  </p:childTnLst>
                                </p:cTn>
                              </p:par>
                              <p:par>
                                <p:cTn id="46" presetClass="entr" nodeType="withEffect" presetSubtype="0" presetID="1" grpId="1" fill="hold">
                                  <p:stCondLst>
                                    <p:cond delay="0"/>
                                  </p:stCondLst>
                                  <p:iterate type="el" backwards="0">
                                    <p:tmAbs val="0"/>
                                  </p:iterate>
                                  <p:childTnLst>
                                    <p:set>
                                      <p:cBhvr>
                                        <p:cTn id="47" fill="hold"/>
                                        <p:tgtEl>
                                          <p:spTgt spid="524">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24"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527" name="表格 1"/>
          <p:cNvGraphicFramePr/>
          <p:nvPr/>
        </p:nvGraphicFramePr>
        <p:xfrm>
          <a:off x="863600" y="1295400"/>
          <a:ext cx="11277600" cy="64262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1737826"/>
                <a:gridCol w="2493504"/>
                <a:gridCol w="1492559"/>
                <a:gridCol w="3176027"/>
                <a:gridCol w="2377682"/>
              </a:tblGrid>
              <a:tr h="797833">
                <a:tc>
                  <a:txBody>
                    <a:bodyPr/>
                    <a:lstStyle/>
                    <a:p>
                      <a:pPr marL="58702" marR="58702" defTabSz="1295400">
                        <a:lnSpc>
                          <a:spcPct val="150000"/>
                        </a:lnSpc>
                        <a:defRPr sz="1800">
                          <a:solidFill>
                            <a:srgbClr val="000000"/>
                          </a:solidFill>
                          <a:uFillTx/>
                        </a:defRPr>
                      </a:pPr>
                      <a:r>
                        <a:rPr>
                          <a:solidFill>
                            <a:srgbClr val="FFFFFF"/>
                          </a:solidFill>
                          <a:uFill>
                            <a:solidFill>
                              <a:srgbClr val="000000"/>
                            </a:solidFill>
                          </a:uFill>
                        </a:rPr>
                        <a:t>notation</a:t>
                      </a:r>
                    </a:p>
                  </a:txBody>
                  <a:tcPr marL="50800" marR="50800" marT="50800" marB="50800" anchor="ctr" anchorCtr="0" horzOverflow="overflow">
                    <a:lnL w="28575">
                      <a:miter lim="400000"/>
                    </a:lnL>
                  </a:tcPr>
                </a:tc>
                <a:tc>
                  <a:txBody>
                    <a:bodyPr/>
                    <a:lstStyle/>
                    <a:p>
                      <a:pPr marL="58702" marR="58702" defTabSz="1295400">
                        <a:lnSpc>
                          <a:spcPct val="150000"/>
                        </a:lnSpc>
                        <a:defRPr sz="1800">
                          <a:solidFill>
                            <a:srgbClr val="000000"/>
                          </a:solidFill>
                          <a:uFillTx/>
                        </a:defRPr>
                      </a:pPr>
                      <a:r>
                        <a:rPr>
                          <a:solidFill>
                            <a:srgbClr val="FFFFFF"/>
                          </a:solidFill>
                          <a:uFill>
                            <a:solidFill>
                              <a:srgbClr val="000000"/>
                            </a:solidFill>
                          </a:uFill>
                        </a:rPr>
                        <a:t>provides</a:t>
                      </a:r>
                    </a:p>
                  </a:txBody>
                  <a:tcPr marL="50800" marR="50800" marT="50800" marB="50800" anchor="ctr" anchorCtr="0" horzOverflow="overflow"/>
                </a:tc>
                <a:tc>
                  <a:txBody>
                    <a:bodyPr/>
                    <a:lstStyle/>
                    <a:p>
                      <a:pPr marL="58702" marR="58702" defTabSz="1295400">
                        <a:lnSpc>
                          <a:spcPct val="150000"/>
                        </a:lnSpc>
                        <a:defRPr sz="1800">
                          <a:solidFill>
                            <a:srgbClr val="000000"/>
                          </a:solidFill>
                          <a:uFillTx/>
                        </a:defRPr>
                      </a:pPr>
                      <a:r>
                        <a:rPr>
                          <a:solidFill>
                            <a:srgbClr val="FFFFFF"/>
                          </a:solidFill>
                          <a:uFill>
                            <a:solidFill>
                              <a:srgbClr val="000000"/>
                            </a:solidFill>
                          </a:uFill>
                        </a:rPr>
                        <a:t>example</a:t>
                      </a:r>
                    </a:p>
                  </a:txBody>
                  <a:tcPr marL="50800" marR="50800" marT="50800" marB="50800" anchor="ctr" anchorCtr="0" horzOverflow="overflow"/>
                </a:tc>
                <a:tc>
                  <a:txBody>
                    <a:bodyPr/>
                    <a:lstStyle/>
                    <a:p>
                      <a:pPr marL="58702" marR="58702" defTabSz="1295400">
                        <a:lnSpc>
                          <a:spcPct val="150000"/>
                        </a:lnSpc>
                        <a:defRPr sz="1800">
                          <a:solidFill>
                            <a:srgbClr val="000000"/>
                          </a:solidFill>
                          <a:uFillTx/>
                        </a:defRPr>
                      </a:pPr>
                      <a:r>
                        <a:rPr>
                          <a:solidFill>
                            <a:srgbClr val="FFFFFF"/>
                          </a:solidFill>
                          <a:uFill>
                            <a:solidFill>
                              <a:srgbClr val="000000"/>
                            </a:solidFill>
                          </a:uFill>
                        </a:rPr>
                        <a:t>shorthand for</a:t>
                      </a:r>
                    </a:p>
                  </a:txBody>
                  <a:tcPr marL="50800" marR="50800" marT="50800" marB="50800" anchor="ctr" anchorCtr="0" horzOverflow="overflow"/>
                </a:tc>
                <a:tc>
                  <a:txBody>
                    <a:bodyPr/>
                    <a:lstStyle/>
                    <a:p>
                      <a:pPr marL="58702" marR="58702" defTabSz="1295400">
                        <a:lnSpc>
                          <a:spcPct val="150000"/>
                        </a:lnSpc>
                        <a:defRPr sz="1800">
                          <a:solidFill>
                            <a:srgbClr val="000000"/>
                          </a:solidFill>
                          <a:uFillTx/>
                        </a:defRPr>
                      </a:pPr>
                      <a:r>
                        <a:rPr>
                          <a:solidFill>
                            <a:srgbClr val="FFFFFF"/>
                          </a:solidFill>
                          <a:uFill>
                            <a:solidFill>
                              <a:srgbClr val="000000"/>
                            </a:solidFill>
                          </a:uFill>
                        </a:rPr>
                        <a:t>used to</a:t>
                      </a:r>
                    </a:p>
                  </a:txBody>
                  <a:tcPr marL="50800" marR="50800" marT="50800" marB="50800" anchor="ctr" anchorCtr="0" horzOverflow="overflow">
                    <a:lnR w="28575">
                      <a:miter lim="400000"/>
                    </a:lnR>
                  </a:tcPr>
                </a:tc>
              </a:tr>
              <a:tr h="1407091">
                <a:tc>
                  <a:txBody>
                    <a:bodyPr/>
                    <a:lstStyle/>
                    <a:p>
                      <a:pPr marL="58702" marR="58702" defTabSz="1295400">
                        <a:lnSpc>
                          <a:spcPct val="150000"/>
                        </a:lnSpc>
                        <a:defRPr sz="1800">
                          <a:uFillTx/>
                        </a:defRPr>
                      </a:pPr>
                      <a:r>
                        <a:rPr b="1">
                          <a:uFill>
                            <a:solidFill>
                              <a:srgbClr val="000000"/>
                            </a:solidFill>
                          </a:uFill>
                          <a:latin typeface="Lucida Grande"/>
                          <a:ea typeface="Lucida Grande"/>
                          <a:cs typeface="Lucida Grande"/>
                          <a:sym typeface="Lucida Grande"/>
                        </a:rPr>
                        <a:t>Tilde</a:t>
                      </a:r>
                    </a:p>
                  </a:txBody>
                  <a:tcPr marL="50800" marR="50800" marT="50800" marB="50800" anchor="ctr" anchorCtr="0" horzOverflow="overflow">
                    <a:lnL w="28575">
                      <a:miter lim="400000"/>
                    </a:lnL>
                  </a:tcPr>
                </a:tc>
                <a:tc>
                  <a:txBody>
                    <a:bodyPr/>
                    <a:lstStyle/>
                    <a:p>
                      <a:pPr marL="58702" marR="58702" defTabSz="1295400">
                        <a:lnSpc>
                          <a:spcPct val="150000"/>
                        </a:lnSpc>
                        <a:defRPr sz="1800">
                          <a:uFillTx/>
                        </a:defRPr>
                      </a:pPr>
                      <a:r>
                        <a:rPr>
                          <a:uFill>
                            <a:solidFill>
                              <a:srgbClr val="000000"/>
                            </a:solidFill>
                          </a:uFill>
                        </a:rPr>
                        <a:t>leading term</a:t>
                      </a:r>
                    </a:p>
                  </a:txBody>
                  <a:tcPr marL="50800" marR="50800" marT="50800" marB="50800" anchor="ctr" anchorCtr="0" horzOverflow="overflow"/>
                </a:tc>
                <a:tc>
                  <a:txBody>
                    <a:bodyPr/>
                    <a:lstStyle/>
                    <a:p>
                      <a:pPr lvl="1" marL="58702" marR="58702" indent="0" defTabSz="1295400">
                        <a:lnSpc>
                          <a:spcPct val="150000"/>
                        </a:lnSpc>
                        <a:defRPr sz="2000">
                          <a:solidFill>
                            <a:srgbClr val="8D3124"/>
                          </a:solidFill>
                          <a:latin typeface="Times Roman"/>
                          <a:ea typeface="Times Roman"/>
                          <a:cs typeface="Times Roman"/>
                          <a:sym typeface="Times Roman"/>
                        </a:defRPr>
                      </a:pPr>
                      <a:r>
                        <a:t>~ 10 </a:t>
                      </a:r>
                      <a:r>
                        <a:rPr i="1"/>
                        <a:t>N</a:t>
                      </a:r>
                      <a:r>
                        <a:rPr baseline="30199"/>
                        <a:t> 2</a:t>
                      </a:r>
                    </a:p>
                  </a:txBody>
                  <a:tcPr marL="50800" marR="50800" marT="50800" marB="50800" anchor="ctr" anchorCtr="0" horzOverflow="overflow"/>
                </a:tc>
                <a:tc>
                  <a:txBody>
                    <a:bodyPr/>
                    <a:lstStyle/>
                    <a:p>
                      <a:pPr lvl="2" marR="58702" indent="58561" defTabSz="1295400">
                        <a:lnSpc>
                          <a:spcPct val="140000"/>
                        </a:lnSpc>
                        <a:defRPr sz="2000">
                          <a:latin typeface="Times Roman"/>
                          <a:ea typeface="Times Roman"/>
                          <a:cs typeface="Times Roman"/>
                          <a:sym typeface="Times Roman"/>
                        </a:defRPr>
                      </a:pPr>
                      <a:r>
                        <a:t>10 </a:t>
                      </a:r>
                      <a:r>
                        <a:rPr i="1"/>
                        <a:t>N</a:t>
                      </a:r>
                      <a:r>
                        <a:rPr baseline="30199"/>
                        <a:t> 2</a:t>
                      </a:r>
                    </a:p>
                    <a:p>
                      <a:pPr lvl="2" marR="58702" indent="58561" defTabSz="1295400">
                        <a:lnSpc>
                          <a:spcPct val="140000"/>
                        </a:lnSpc>
                        <a:defRPr sz="2000">
                          <a:latin typeface="Times Roman"/>
                          <a:ea typeface="Times Roman"/>
                          <a:cs typeface="Times Roman"/>
                          <a:sym typeface="Times Roman"/>
                        </a:defRPr>
                      </a:pPr>
                      <a:r>
                        <a:t>10 </a:t>
                      </a:r>
                      <a:r>
                        <a:rPr i="1"/>
                        <a:t>N </a:t>
                      </a:r>
                      <a:r>
                        <a:rPr baseline="30199"/>
                        <a:t>2 </a:t>
                      </a:r>
                      <a:r>
                        <a:t>+ 22 </a:t>
                      </a:r>
                      <a:r>
                        <a:rPr i="1"/>
                        <a:t>N</a:t>
                      </a:r>
                      <a:r>
                        <a:t> log </a:t>
                      </a:r>
                      <a:r>
                        <a:rPr i="1"/>
                        <a:t>N</a:t>
                      </a:r>
                    </a:p>
                    <a:p>
                      <a:pPr lvl="2" marR="58702" indent="58561" defTabSz="1295400">
                        <a:lnSpc>
                          <a:spcPct val="140000"/>
                        </a:lnSpc>
                        <a:defRPr sz="2000">
                          <a:latin typeface="Times Roman"/>
                          <a:ea typeface="Times Roman"/>
                          <a:cs typeface="Times Roman"/>
                          <a:sym typeface="Times Roman"/>
                        </a:defRPr>
                      </a:pPr>
                      <a:r>
                        <a:t>10 </a:t>
                      </a:r>
                      <a:r>
                        <a:rPr i="1"/>
                        <a:t>N </a:t>
                      </a:r>
                      <a:r>
                        <a:rPr baseline="30199"/>
                        <a:t>2 </a:t>
                      </a:r>
                      <a:r>
                        <a:t>+ 2 </a:t>
                      </a:r>
                      <a:r>
                        <a:rPr i="1"/>
                        <a:t>N</a:t>
                      </a:r>
                      <a:r>
                        <a:t> + 37</a:t>
                      </a:r>
                    </a:p>
                  </a:txBody>
                  <a:tcPr marL="50800" marR="50800" marT="50800" marB="50800" anchor="ctr" anchorCtr="0" horzOverflow="overflow"/>
                </a:tc>
                <a:tc>
                  <a:txBody>
                    <a:bodyPr/>
                    <a:lstStyle/>
                    <a:p>
                      <a:pPr marL="58702" marR="58702" defTabSz="1295400">
                        <a:lnSpc>
                          <a:spcPct val="150000"/>
                        </a:lnSpc>
                        <a:defRPr sz="1800">
                          <a:uFillTx/>
                        </a:defRPr>
                      </a:pPr>
                      <a:r>
                        <a:rPr>
                          <a:uFill>
                            <a:solidFill>
                              <a:srgbClr val="000000"/>
                            </a:solidFill>
                          </a:uFill>
                        </a:rPr>
                        <a:t>provide
approximate model</a:t>
                      </a:r>
                    </a:p>
                  </a:txBody>
                  <a:tcPr marL="50800" marR="50800" marT="50800" marB="50800" anchor="ctr" anchorCtr="0" horzOverflow="overflow">
                    <a:lnR w="28575">
                      <a:miter lim="400000"/>
                    </a:lnR>
                  </a:tcPr>
                </a:tc>
              </a:tr>
              <a:tr h="1407091">
                <a:tc>
                  <a:txBody>
                    <a:bodyPr/>
                    <a:lstStyle/>
                    <a:p>
                      <a:pPr marL="58702" marR="58702" defTabSz="1295400">
                        <a:lnSpc>
                          <a:spcPct val="150000"/>
                        </a:lnSpc>
                        <a:defRPr sz="1800">
                          <a:uFillTx/>
                        </a:defRPr>
                      </a:pPr>
                      <a:r>
                        <a:rPr b="1">
                          <a:uFill>
                            <a:solidFill>
                              <a:srgbClr val="000000"/>
                            </a:solidFill>
                          </a:uFill>
                          <a:latin typeface="Lucida Grande"/>
                          <a:ea typeface="Lucida Grande"/>
                          <a:cs typeface="Lucida Grande"/>
                          <a:sym typeface="Lucida Grande"/>
                        </a:rPr>
                        <a:t>Big Theta</a:t>
                      </a:r>
                    </a:p>
                  </a:txBody>
                  <a:tcPr marL="50800" marR="50800" marT="50800" marB="50800" anchor="ctr" anchorCtr="0" horzOverflow="overflow">
                    <a:lnL w="28575">
                      <a:miter lim="400000"/>
                    </a:lnL>
                  </a:tcPr>
                </a:tc>
                <a:tc>
                  <a:txBody>
                    <a:bodyPr/>
                    <a:lstStyle/>
                    <a:p>
                      <a:pPr marL="58702" marR="58702" defTabSz="1295400">
                        <a:lnSpc>
                          <a:spcPct val="150000"/>
                        </a:lnSpc>
                        <a:defRPr sz="1800">
                          <a:uFillTx/>
                        </a:defRPr>
                      </a:pPr>
                      <a:r>
                        <a:rPr>
                          <a:uFill>
                            <a:solidFill>
                              <a:srgbClr val="000000"/>
                            </a:solidFill>
                          </a:uFill>
                        </a:rPr>
                        <a:t>asymptotic order of growth</a:t>
                      </a:r>
                    </a:p>
                  </a:txBody>
                  <a:tcPr marL="50800" marR="50800" marT="50800" marB="50800" anchor="ctr" anchorCtr="0" horzOverflow="overflow"/>
                </a:tc>
                <a:tc>
                  <a:txBody>
                    <a:bodyPr/>
                    <a:lstStyle/>
                    <a:p>
                      <a:pPr marL="58702" marR="58702" defTabSz="1295400">
                        <a:lnSpc>
                          <a:spcPct val="150000"/>
                        </a:lnSpc>
                        <a:defRPr sz="2000">
                          <a:solidFill>
                            <a:srgbClr val="8D3124"/>
                          </a:solidFill>
                          <a:latin typeface="Times Roman"/>
                          <a:ea typeface="Times Roman"/>
                          <a:cs typeface="Times Roman"/>
                          <a:sym typeface="Times Roman"/>
                        </a:defRPr>
                      </a:pPr>
                      <a:r>
                        <a:t>Θ(</a:t>
                      </a:r>
                      <a:r>
                        <a:rPr i="1"/>
                        <a:t>N</a:t>
                      </a:r>
                      <a:r>
                        <a:rPr baseline="30199"/>
                        <a:t>2</a:t>
                      </a:r>
                      <a:r>
                        <a:t>)</a:t>
                      </a:r>
                    </a:p>
                  </a:txBody>
                  <a:tcPr marL="50800" marR="50800" marT="50800" marB="50800" anchor="ctr" anchorCtr="0" horzOverflow="overflow"/>
                </a:tc>
                <a:tc>
                  <a:txBody>
                    <a:bodyPr/>
                    <a:lstStyle/>
                    <a:p>
                      <a:pPr lvl="2" marR="58702" indent="58561" defTabSz="1295400">
                        <a:lnSpc>
                          <a:spcPct val="140000"/>
                        </a:lnSpc>
                        <a:defRPr sz="2000">
                          <a:latin typeface="Times Roman"/>
                          <a:ea typeface="Times Roman"/>
                          <a:cs typeface="Times Roman"/>
                          <a:sym typeface="Times Roman"/>
                        </a:defRPr>
                      </a:pPr>
                      <a:r>
                        <a:t>½ </a:t>
                      </a:r>
                      <a:r>
                        <a:rPr i="1"/>
                        <a:t>N</a:t>
                      </a:r>
                      <a:r>
                        <a:rPr baseline="30199"/>
                        <a:t> 2</a:t>
                      </a:r>
                    </a:p>
                    <a:p>
                      <a:pPr lvl="2" marR="58702" indent="58561" defTabSz="1295400">
                        <a:lnSpc>
                          <a:spcPct val="140000"/>
                        </a:lnSpc>
                        <a:defRPr sz="2000">
                          <a:latin typeface="Times Roman"/>
                          <a:ea typeface="Times Roman"/>
                          <a:cs typeface="Times Roman"/>
                          <a:sym typeface="Times Roman"/>
                        </a:defRPr>
                      </a:pPr>
                      <a:r>
                        <a:t>10 </a:t>
                      </a:r>
                      <a:r>
                        <a:rPr i="1"/>
                        <a:t>N </a:t>
                      </a:r>
                      <a:r>
                        <a:rPr baseline="30199"/>
                        <a:t>2</a:t>
                      </a:r>
                    </a:p>
                    <a:p>
                      <a:pPr lvl="2" marR="58702" indent="58561" defTabSz="1295400">
                        <a:lnSpc>
                          <a:spcPct val="140000"/>
                        </a:lnSpc>
                        <a:defRPr sz="2000">
                          <a:latin typeface="Times Roman"/>
                          <a:ea typeface="Times Roman"/>
                          <a:cs typeface="Times Roman"/>
                          <a:sym typeface="Times Roman"/>
                        </a:defRPr>
                      </a:pPr>
                      <a:r>
                        <a:t> 5 </a:t>
                      </a:r>
                      <a:r>
                        <a:rPr i="1"/>
                        <a:t>N </a:t>
                      </a:r>
                      <a:r>
                        <a:rPr baseline="30199"/>
                        <a:t>2 </a:t>
                      </a:r>
                      <a:r>
                        <a:t>+ 22 </a:t>
                      </a:r>
                      <a:r>
                        <a:rPr i="1"/>
                        <a:t>N</a:t>
                      </a:r>
                      <a:r>
                        <a:t> log </a:t>
                      </a:r>
                      <a:r>
                        <a:rPr i="1"/>
                        <a:t>N</a:t>
                      </a:r>
                      <a:r>
                        <a:rPr baseline="30199"/>
                        <a:t> </a:t>
                      </a:r>
                      <a:r>
                        <a:t>+ 3N</a:t>
                      </a:r>
                    </a:p>
                  </a:txBody>
                  <a:tcPr marL="50800" marR="50800" marT="50800" marB="50800" anchor="ctr" anchorCtr="0" horzOverflow="overflow"/>
                </a:tc>
                <a:tc>
                  <a:txBody>
                    <a:bodyPr/>
                    <a:lstStyle/>
                    <a:p>
                      <a:pPr marL="58702" marR="58702" defTabSz="1295400">
                        <a:lnSpc>
                          <a:spcPct val="150000"/>
                        </a:lnSpc>
                        <a:defRPr sz="1800">
                          <a:uFillTx/>
                        </a:defRPr>
                      </a:pPr>
                      <a:r>
                        <a:rPr>
                          <a:uFill>
                            <a:solidFill>
                              <a:srgbClr val="000000"/>
                            </a:solidFill>
                          </a:uFill>
                        </a:rPr>
                        <a:t>classify
algorithms</a:t>
                      </a:r>
                    </a:p>
                  </a:txBody>
                  <a:tcPr marL="50800" marR="50800" marT="50800" marB="50800" anchor="ctr" anchorCtr="0" horzOverflow="overflow">
                    <a:lnR w="28575">
                      <a:miter lim="400000"/>
                    </a:lnR>
                  </a:tcPr>
                </a:tc>
              </a:tr>
              <a:tr h="1407091">
                <a:tc>
                  <a:txBody>
                    <a:bodyPr/>
                    <a:lstStyle/>
                    <a:p>
                      <a:pPr marL="58702" marR="58702" defTabSz="1295400">
                        <a:lnSpc>
                          <a:spcPct val="150000"/>
                        </a:lnSpc>
                        <a:defRPr sz="1800">
                          <a:uFillTx/>
                        </a:defRPr>
                      </a:pPr>
                      <a:r>
                        <a:rPr b="1">
                          <a:uFill>
                            <a:solidFill>
                              <a:srgbClr val="000000"/>
                            </a:solidFill>
                          </a:uFill>
                          <a:latin typeface="Lucida Grande"/>
                          <a:ea typeface="Lucida Grande"/>
                          <a:cs typeface="Lucida Grande"/>
                          <a:sym typeface="Lucida Grande"/>
                        </a:rPr>
                        <a:t>Big Oh</a:t>
                      </a:r>
                    </a:p>
                  </a:txBody>
                  <a:tcPr marL="50800" marR="50800" marT="50800" marB="50800" anchor="ctr" anchorCtr="0" horzOverflow="overflow">
                    <a:lnL w="28575">
                      <a:miter lim="400000"/>
                    </a:lnL>
                  </a:tcPr>
                </a:tc>
                <a:tc>
                  <a:txBody>
                    <a:bodyPr/>
                    <a:lstStyle/>
                    <a:p>
                      <a:pPr marL="58702" marR="58702" defTabSz="1295400">
                        <a:lnSpc>
                          <a:spcPct val="150000"/>
                        </a:lnSpc>
                        <a:defRPr sz="1800"/>
                      </a:pPr>
                      <a:r>
                        <a:rPr sz="2000">
                          <a:latin typeface="Times Roman"/>
                          <a:ea typeface="Times Roman"/>
                          <a:cs typeface="Times Roman"/>
                          <a:sym typeface="Times Roman"/>
                        </a:rPr>
                        <a:t>Θ(</a:t>
                      </a:r>
                      <a:r>
                        <a:rPr i="1" sz="2000">
                          <a:latin typeface="Times Roman"/>
                          <a:ea typeface="Times Roman"/>
                          <a:cs typeface="Times Roman"/>
                          <a:sym typeface="Times Roman"/>
                        </a:rPr>
                        <a:t>N</a:t>
                      </a:r>
                      <a:r>
                        <a:rPr baseline="30199" sz="2000">
                          <a:latin typeface="Times Roman"/>
                          <a:ea typeface="Times Roman"/>
                          <a:cs typeface="Times Roman"/>
                          <a:sym typeface="Times Roman"/>
                        </a:rPr>
                        <a:t>2</a:t>
                      </a:r>
                      <a:r>
                        <a:rPr sz="2000">
                          <a:latin typeface="Times Roman"/>
                          <a:ea typeface="Times Roman"/>
                          <a:cs typeface="Times Roman"/>
                          <a:sym typeface="Times Roman"/>
                        </a:rPr>
                        <a:t>)</a:t>
                      </a:r>
                      <a:r>
                        <a:t> and smaller</a:t>
                      </a:r>
                    </a:p>
                  </a:txBody>
                  <a:tcPr marL="50800" marR="50800" marT="50800" marB="50800" anchor="ctr" anchorCtr="0" horzOverflow="overflow"/>
                </a:tc>
                <a:tc>
                  <a:txBody>
                    <a:bodyPr/>
                    <a:lstStyle/>
                    <a:p>
                      <a:pPr marL="58702" marR="58702" defTabSz="1295400">
                        <a:lnSpc>
                          <a:spcPct val="150000"/>
                        </a:lnSpc>
                        <a:defRPr sz="2000">
                          <a:solidFill>
                            <a:srgbClr val="8D3124"/>
                          </a:solidFill>
                          <a:latin typeface="Times Roman"/>
                          <a:ea typeface="Times Roman"/>
                          <a:cs typeface="Times Roman"/>
                          <a:sym typeface="Times Roman"/>
                        </a:defRPr>
                      </a:pPr>
                      <a:r>
                        <a:t>O(</a:t>
                      </a:r>
                      <a:r>
                        <a:rPr i="1"/>
                        <a:t>N</a:t>
                      </a:r>
                      <a:r>
                        <a:rPr baseline="30199"/>
                        <a:t>2</a:t>
                      </a:r>
                      <a:r>
                        <a:t>)</a:t>
                      </a:r>
                    </a:p>
                  </a:txBody>
                  <a:tcPr marL="50800" marR="50800" marT="50800" marB="50800" anchor="ctr" anchorCtr="0" horzOverflow="overflow"/>
                </a:tc>
                <a:tc>
                  <a:txBody>
                    <a:bodyPr/>
                    <a:lstStyle/>
                    <a:p>
                      <a:pPr lvl="2" marR="58702" indent="58561" defTabSz="1295400">
                        <a:lnSpc>
                          <a:spcPct val="140000"/>
                        </a:lnSpc>
                        <a:defRPr sz="2000">
                          <a:latin typeface="Times Roman"/>
                          <a:ea typeface="Times Roman"/>
                          <a:cs typeface="Times Roman"/>
                          <a:sym typeface="Times Roman"/>
                        </a:defRPr>
                      </a:pPr>
                      <a:r>
                        <a:t>10 </a:t>
                      </a:r>
                      <a:r>
                        <a:rPr i="1"/>
                        <a:t>N </a:t>
                      </a:r>
                      <a:r>
                        <a:rPr baseline="30199"/>
                        <a:t>2</a:t>
                      </a:r>
                    </a:p>
                    <a:p>
                      <a:pPr lvl="2" marR="58702" indent="58561" defTabSz="1295400">
                        <a:lnSpc>
                          <a:spcPct val="140000"/>
                        </a:lnSpc>
                        <a:defRPr sz="2000">
                          <a:latin typeface="Times Roman"/>
                          <a:ea typeface="Times Roman"/>
                          <a:cs typeface="Times Roman"/>
                          <a:sym typeface="Times Roman"/>
                        </a:defRPr>
                      </a:pPr>
                      <a:r>
                        <a:t>100 </a:t>
                      </a:r>
                      <a:r>
                        <a:rPr i="1"/>
                        <a:t>N</a:t>
                      </a:r>
                    </a:p>
                    <a:p>
                      <a:pPr lvl="2" marR="58702" indent="58561" defTabSz="1295400">
                        <a:lnSpc>
                          <a:spcPct val="140000"/>
                        </a:lnSpc>
                        <a:defRPr sz="2000">
                          <a:latin typeface="Times Roman"/>
                          <a:ea typeface="Times Roman"/>
                          <a:cs typeface="Times Roman"/>
                          <a:sym typeface="Times Roman"/>
                        </a:defRPr>
                      </a:pPr>
                      <a:r>
                        <a:t> 22 </a:t>
                      </a:r>
                      <a:r>
                        <a:rPr i="1"/>
                        <a:t>N</a:t>
                      </a:r>
                      <a:r>
                        <a:t> log </a:t>
                      </a:r>
                      <a:r>
                        <a:rPr i="1"/>
                        <a:t>N</a:t>
                      </a:r>
                      <a:r>
                        <a:rPr baseline="30199"/>
                        <a:t> </a:t>
                      </a:r>
                      <a:r>
                        <a:t>+ 3 </a:t>
                      </a:r>
                      <a:r>
                        <a:rPr i="1"/>
                        <a:t>N</a:t>
                      </a:r>
                    </a:p>
                  </a:txBody>
                  <a:tcPr marL="50800" marR="50800" marT="50800" marB="50800" anchor="ctr" anchorCtr="0" horzOverflow="overflow"/>
                </a:tc>
                <a:tc>
                  <a:txBody>
                    <a:bodyPr/>
                    <a:lstStyle/>
                    <a:p>
                      <a:pPr marL="58702" marR="58702" defTabSz="1295400">
                        <a:lnSpc>
                          <a:spcPct val="150000"/>
                        </a:lnSpc>
                        <a:defRPr sz="1800">
                          <a:uFillTx/>
                        </a:defRPr>
                      </a:pPr>
                      <a:r>
                        <a:rPr>
                          <a:uFill>
                            <a:solidFill>
                              <a:srgbClr val="000000"/>
                            </a:solidFill>
                          </a:uFill>
                        </a:rPr>
                        <a:t>develop
upper bounds</a:t>
                      </a:r>
                    </a:p>
                  </a:txBody>
                  <a:tcPr marL="50800" marR="50800" marT="50800" marB="50800" anchor="ctr" anchorCtr="0" horzOverflow="overflow">
                    <a:lnR w="28575">
                      <a:miter lim="400000"/>
                    </a:lnR>
                  </a:tcPr>
                </a:tc>
              </a:tr>
              <a:tr h="1407091">
                <a:tc>
                  <a:txBody>
                    <a:bodyPr/>
                    <a:lstStyle/>
                    <a:p>
                      <a:pPr marL="58702" marR="58702" defTabSz="1295400">
                        <a:lnSpc>
                          <a:spcPct val="150000"/>
                        </a:lnSpc>
                        <a:defRPr sz="1800">
                          <a:uFillTx/>
                        </a:defRPr>
                      </a:pPr>
                      <a:r>
                        <a:rPr b="1">
                          <a:uFill>
                            <a:solidFill>
                              <a:srgbClr val="000000"/>
                            </a:solidFill>
                          </a:uFill>
                          <a:latin typeface="Lucida Grande"/>
                          <a:ea typeface="Lucida Grande"/>
                          <a:cs typeface="Lucida Grande"/>
                          <a:sym typeface="Lucida Grande"/>
                        </a:rPr>
                        <a:t>Big Omega</a:t>
                      </a:r>
                    </a:p>
                  </a:txBody>
                  <a:tcPr marL="50800" marR="50800" marT="50800" marB="50800" anchor="ctr" anchorCtr="0" horzOverflow="overflow">
                    <a:lnL w="28575">
                      <a:miter lim="400000"/>
                    </a:lnL>
                    <a:lnB w="28575">
                      <a:miter lim="400000"/>
                    </a:lnB>
                  </a:tcPr>
                </a:tc>
                <a:tc>
                  <a:txBody>
                    <a:bodyPr/>
                    <a:lstStyle/>
                    <a:p>
                      <a:pPr marL="58702" marR="58702" defTabSz="1295400">
                        <a:lnSpc>
                          <a:spcPct val="150000"/>
                        </a:lnSpc>
                        <a:defRPr sz="1800"/>
                      </a:pPr>
                      <a:r>
                        <a:rPr sz="2000">
                          <a:latin typeface="Times Roman"/>
                          <a:ea typeface="Times Roman"/>
                          <a:cs typeface="Times Roman"/>
                          <a:sym typeface="Times Roman"/>
                        </a:rPr>
                        <a:t>Θ(</a:t>
                      </a:r>
                      <a:r>
                        <a:rPr i="1" sz="2000">
                          <a:latin typeface="Times Roman"/>
                          <a:ea typeface="Times Roman"/>
                          <a:cs typeface="Times Roman"/>
                          <a:sym typeface="Times Roman"/>
                        </a:rPr>
                        <a:t>N</a:t>
                      </a:r>
                      <a:r>
                        <a:rPr baseline="30199" sz="2000">
                          <a:latin typeface="Times Roman"/>
                          <a:ea typeface="Times Roman"/>
                          <a:cs typeface="Times Roman"/>
                          <a:sym typeface="Times Roman"/>
                        </a:rPr>
                        <a:t>2</a:t>
                      </a:r>
                      <a:r>
                        <a:rPr sz="2000">
                          <a:latin typeface="Times Roman"/>
                          <a:ea typeface="Times Roman"/>
                          <a:cs typeface="Times Roman"/>
                          <a:sym typeface="Times Roman"/>
                        </a:rPr>
                        <a:t>)</a:t>
                      </a:r>
                      <a:r>
                        <a:t> and larger</a:t>
                      </a:r>
                    </a:p>
                  </a:txBody>
                  <a:tcPr marL="50800" marR="50800" marT="50800" marB="50800" anchor="ctr" anchorCtr="0" horzOverflow="overflow">
                    <a:lnB w="28575">
                      <a:miter lim="400000"/>
                    </a:lnB>
                  </a:tcPr>
                </a:tc>
                <a:tc>
                  <a:txBody>
                    <a:bodyPr/>
                    <a:lstStyle/>
                    <a:p>
                      <a:pPr marL="58702" marR="58702" defTabSz="1295400">
                        <a:lnSpc>
                          <a:spcPct val="150000"/>
                        </a:lnSpc>
                        <a:defRPr sz="2000">
                          <a:solidFill>
                            <a:srgbClr val="8D3124"/>
                          </a:solidFill>
                          <a:latin typeface="Times Roman"/>
                          <a:ea typeface="Times Roman"/>
                          <a:cs typeface="Times Roman"/>
                          <a:sym typeface="Times Roman"/>
                        </a:defRPr>
                      </a:pPr>
                      <a:r>
                        <a:t>Ω(</a:t>
                      </a:r>
                      <a:r>
                        <a:rPr i="1"/>
                        <a:t>N</a:t>
                      </a:r>
                      <a:r>
                        <a:rPr baseline="30199"/>
                        <a:t>2</a:t>
                      </a:r>
                      <a:r>
                        <a:t>)</a:t>
                      </a:r>
                    </a:p>
                  </a:txBody>
                  <a:tcPr marL="50800" marR="50800" marT="50800" marB="50800" anchor="ctr" anchorCtr="0" horzOverflow="overflow">
                    <a:lnB w="28575">
                      <a:miter lim="400000"/>
                    </a:lnB>
                  </a:tcPr>
                </a:tc>
                <a:tc>
                  <a:txBody>
                    <a:bodyPr/>
                    <a:lstStyle/>
                    <a:p>
                      <a:pPr lvl="2" marR="58702" indent="58561" defTabSz="1295400">
                        <a:lnSpc>
                          <a:spcPct val="140000"/>
                        </a:lnSpc>
                        <a:defRPr sz="2000">
                          <a:latin typeface="Times Roman"/>
                          <a:ea typeface="Times Roman"/>
                          <a:cs typeface="Times Roman"/>
                          <a:sym typeface="Times Roman"/>
                        </a:defRPr>
                      </a:pPr>
                      <a:r>
                        <a:t>½ </a:t>
                      </a:r>
                      <a:r>
                        <a:rPr i="1"/>
                        <a:t>N </a:t>
                      </a:r>
                      <a:r>
                        <a:rPr baseline="30199"/>
                        <a:t>2</a:t>
                      </a:r>
                    </a:p>
                    <a:p>
                      <a:pPr lvl="2" marR="58702" indent="58561" defTabSz="1295400">
                        <a:lnSpc>
                          <a:spcPct val="140000"/>
                        </a:lnSpc>
                        <a:defRPr sz="2000">
                          <a:latin typeface="Times Roman"/>
                          <a:ea typeface="Times Roman"/>
                          <a:cs typeface="Times Roman"/>
                          <a:sym typeface="Times Roman"/>
                        </a:defRPr>
                      </a:pPr>
                      <a:r>
                        <a:rPr i="1"/>
                        <a:t>N </a:t>
                      </a:r>
                      <a:r>
                        <a:rPr baseline="30199"/>
                        <a:t>5</a:t>
                      </a:r>
                    </a:p>
                    <a:p>
                      <a:pPr lvl="2" marR="58702" indent="58561" defTabSz="1295400">
                        <a:lnSpc>
                          <a:spcPct val="140000"/>
                        </a:lnSpc>
                        <a:defRPr sz="2000">
                          <a:latin typeface="Times Roman"/>
                          <a:ea typeface="Times Roman"/>
                          <a:cs typeface="Times Roman"/>
                          <a:sym typeface="Times Roman"/>
                        </a:defRPr>
                      </a:pPr>
                      <a:r>
                        <a:t> </a:t>
                      </a:r>
                      <a:r>
                        <a:rPr i="1"/>
                        <a:t>N </a:t>
                      </a:r>
                      <a:r>
                        <a:rPr baseline="30199"/>
                        <a:t>3 </a:t>
                      </a:r>
                      <a:r>
                        <a:t>+ 22 </a:t>
                      </a:r>
                      <a:r>
                        <a:rPr i="1"/>
                        <a:t>N</a:t>
                      </a:r>
                      <a:r>
                        <a:t> log </a:t>
                      </a:r>
                      <a:r>
                        <a:rPr i="1"/>
                        <a:t>N</a:t>
                      </a:r>
                      <a:r>
                        <a:rPr baseline="30199"/>
                        <a:t> </a:t>
                      </a:r>
                      <a:r>
                        <a:t>+ 3 </a:t>
                      </a:r>
                      <a:r>
                        <a:rPr i="1"/>
                        <a:t>N</a:t>
                      </a:r>
                    </a:p>
                  </a:txBody>
                  <a:tcPr marL="50800" marR="50800" marT="50800" marB="50800" anchor="ctr" anchorCtr="0" horzOverflow="overflow">
                    <a:lnB w="28575">
                      <a:miter lim="400000"/>
                    </a:lnB>
                  </a:tcPr>
                </a:tc>
                <a:tc>
                  <a:txBody>
                    <a:bodyPr/>
                    <a:lstStyle/>
                    <a:p>
                      <a:pPr marL="58702" marR="58702" defTabSz="1295400">
                        <a:lnSpc>
                          <a:spcPct val="150000"/>
                        </a:lnSpc>
                        <a:defRPr sz="1800">
                          <a:uFillTx/>
                        </a:defRPr>
                      </a:pPr>
                      <a:r>
                        <a:rPr>
                          <a:uFill>
                            <a:solidFill>
                              <a:srgbClr val="000000"/>
                            </a:solidFill>
                          </a:uFill>
                        </a:rPr>
                        <a:t>develop
lower bounds</a:t>
                      </a:r>
                    </a:p>
                  </a:txBody>
                  <a:tcPr marL="50800" marR="50800" marT="50800" marB="50800" anchor="ctr" anchorCtr="0" horzOverflow="overflow">
                    <a:lnR w="28575">
                      <a:miter lim="400000"/>
                    </a:lnR>
                    <a:lnB w="28575">
                      <a:miter lim="400000"/>
                    </a:lnB>
                  </a:tcPr>
                </a:tc>
              </a:tr>
            </a:tbl>
          </a:graphicData>
        </a:graphic>
      </p:graphicFrame>
      <p:sp>
        <p:nvSpPr>
          <p:cNvPr id="528" name="Rectangle"/>
          <p:cNvSpPr/>
          <p:nvPr/>
        </p:nvSpPr>
        <p:spPr>
          <a:xfrm>
            <a:off x="850900" y="3454400"/>
            <a:ext cx="11277600" cy="4241800"/>
          </a:xfrm>
          <a:prstGeom prst="rect">
            <a:avLst/>
          </a:prstGeom>
          <a:solidFill>
            <a:srgbClr val="FFFFFF">
              <a:alpha val="70000"/>
            </a:srgbClr>
          </a:solidFill>
          <a:ln w="12700"/>
        </p:spPr>
        <p:txBody>
          <a:bodyPr lIns="203200" tIns="203200" rIns="203200" bIns="203200"/>
          <a:lstStyle/>
          <a:p>
            <a:pPr marL="7224" marR="7224" defTabSz="1295400">
              <a:lnSpc>
                <a:spcPct val="120000"/>
              </a:lnSpc>
              <a:defRPr b="1" sz="2000">
                <a:uFill>
                  <a:solidFill>
                    <a:srgbClr val="000000"/>
                  </a:solidFill>
                </a:uFill>
              </a:defRPr>
            </a:pPr>
          </a:p>
        </p:txBody>
      </p:sp>
      <p:sp>
        <p:nvSpPr>
          <p:cNvPr id="529" name="Commonly-used notations in the theory of algorithms"/>
          <p:cNvSpPr txBox="1"/>
          <p:nvPr>
            <p:ph type="title"/>
          </p:nvPr>
        </p:nvSpPr>
        <p:spPr>
          <a:prstGeom prst="rect">
            <a:avLst/>
          </a:prstGeom>
        </p:spPr>
        <p:txBody>
          <a:bodyPr/>
          <a:lstStyle/>
          <a:p>
            <a:pPr/>
            <a:r>
              <a:t>Commonly-used notations in the theory of algorithms</a:t>
            </a:r>
          </a:p>
        </p:txBody>
      </p:sp>
      <p:sp>
        <p:nvSpPr>
          <p:cNvPr id="530" name="Common mistake.  Interpreting big-Oh as an approximate model.…"/>
          <p:cNvSpPr txBox="1"/>
          <p:nvPr>
            <p:ph type="body" idx="1"/>
          </p:nvPr>
        </p:nvSpPr>
        <p:spPr>
          <a:prstGeom prst="rect">
            <a:avLst/>
          </a:prstGeom>
        </p:spPr>
        <p:txBody>
          <a:bodyPr/>
          <a:lstStyle/>
          <a:p>
            <a:pPr indent="127000"/>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br>
              <a:rPr>
                <a:solidFill>
                  <a:srgbClr val="005493"/>
                </a:solidFill>
              </a:rPr>
            </a:br>
            <a:r>
              <a:rPr>
                <a:solidFill>
                  <a:srgbClr val="005493"/>
                </a:solidFill>
              </a:rPr>
              <a:t>Common mistake.</a:t>
            </a:r>
            <a:r>
              <a:t>  Interpreting big-Oh as an approximate model.</a:t>
            </a:r>
          </a:p>
          <a:p>
            <a:pPr indent="127000"/>
            <a:r>
              <a:rPr>
                <a:solidFill>
                  <a:srgbClr val="005493"/>
                </a:solidFill>
              </a:rPr>
              <a:t>This course.</a:t>
            </a:r>
            <a:r>
              <a:t>  Focus on approximate models: use Tilde-notation</a:t>
            </a:r>
          </a:p>
        </p:txBody>
      </p:sp>
      <p:sp>
        <p:nvSpPr>
          <p:cNvPr id="5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4" name="Science-Combat16.gif" descr="Science-Combat16.gif"/>
          <p:cNvPicPr>
            <a:picLocks noChangeAspect="0"/>
          </p:cNvPicPr>
          <p:nvPr/>
        </p:nvPicPr>
        <p:blipFill>
          <a:blip r:embed="rId2">
            <a:extLst/>
          </a:blip>
          <a:stretch>
            <a:fillRect/>
          </a:stretch>
        </p:blipFill>
        <p:spPr>
          <a:xfrm>
            <a:off x="476933" y="515091"/>
            <a:ext cx="6819901" cy="2596409"/>
          </a:xfrm>
          <a:prstGeom prst="rect">
            <a:avLst/>
          </a:prstGeom>
          <a:ln w="12700">
            <a:miter lim="400000"/>
          </a:ln>
        </p:spPr>
      </p:pic>
      <p:pic>
        <p:nvPicPr>
          <p:cNvPr id="535" name="Science-Combat17.gif" descr="Science-Combat17.gif"/>
          <p:cNvPicPr>
            <a:picLocks noChangeAspect="0"/>
          </p:cNvPicPr>
          <p:nvPr/>
        </p:nvPicPr>
        <p:blipFill>
          <a:blip r:embed="rId3">
            <a:extLst/>
          </a:blip>
          <a:stretch>
            <a:fillRect/>
          </a:stretch>
        </p:blipFill>
        <p:spPr>
          <a:xfrm>
            <a:off x="594515" y="4067686"/>
            <a:ext cx="4050398" cy="259640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 name="c807e734335649.56cdf19cac3c9.gif" descr="c807e734335649.56cdf19cac3c9.gif"/>
          <p:cNvPicPr>
            <a:picLocks noChangeAspect="0"/>
          </p:cNvPicPr>
          <p:nvPr/>
        </p:nvPicPr>
        <p:blipFill>
          <a:blip r:embed="rId3">
            <a:extLst/>
          </a:blip>
          <a:stretch>
            <a:fillRect/>
          </a:stretch>
        </p:blipFill>
        <p:spPr>
          <a:xfrm>
            <a:off x="208050" y="4119645"/>
            <a:ext cx="6280951" cy="2644611"/>
          </a:xfrm>
          <a:prstGeom prst="rect">
            <a:avLst/>
          </a:prstGeom>
          <a:ln w="12700">
            <a:miter lim="400000"/>
          </a:ln>
        </p:spPr>
      </p:pic>
      <p:sp>
        <p:nvSpPr>
          <p:cNvPr id="112" name="Empirical analysis (猜猜看要跑多久？)"/>
          <p:cNvSpPr txBox="1"/>
          <p:nvPr>
            <p:ph type="title"/>
          </p:nvPr>
        </p:nvSpPr>
        <p:spPr>
          <a:prstGeom prst="rect">
            <a:avLst/>
          </a:prstGeom>
        </p:spPr>
        <p:txBody>
          <a:bodyPr/>
          <a:lstStyle/>
          <a:p>
            <a:pPr/>
            <a:r>
              <a:t>Empirical analysis (猜猜看要跑多久？)</a:t>
            </a:r>
          </a:p>
        </p:txBody>
      </p:sp>
      <p:sp>
        <p:nvSpPr>
          <p:cNvPr id="113" name="Run the program for various input sizes and measure running time."/>
          <p:cNvSpPr txBox="1"/>
          <p:nvPr>
            <p:ph type="body" sz="quarter" idx="1"/>
          </p:nvPr>
        </p:nvSpPr>
        <p:spPr>
          <a:xfrm>
            <a:off x="6875026" y="1058561"/>
            <a:ext cx="5323324" cy="1599494"/>
          </a:xfrm>
          <a:prstGeom prst="rect">
            <a:avLst/>
          </a:prstGeom>
        </p:spPr>
        <p:txBody>
          <a:bodyPr/>
          <a:lstStyle>
            <a:lvl1pPr indent="127000"/>
          </a:lstStyle>
          <a:p>
            <a:pPr/>
            <a:r>
              <a:t>Run the program for various input sizes and measure running time.</a:t>
            </a:r>
          </a:p>
        </p:txBody>
      </p:sp>
      <p:sp>
        <p:nvSpPr>
          <p:cNvPr id="114" name="Slide Number"/>
          <p:cNvSpPr txBox="1"/>
          <p:nvPr>
            <p:ph type="sldNum" sz="quarter" idx="2"/>
          </p:nvPr>
        </p:nvSpPr>
        <p:spPr>
          <a:xfrm>
            <a:off x="12672268" y="9382590"/>
            <a:ext cx="199058"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5" name="3sum-3.mov" descr="3sum-3.mov"/>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7382980" y="2903815"/>
            <a:ext cx="4307417" cy="6286501"/>
          </a:xfrm>
          <a:prstGeom prst="rect">
            <a:avLst/>
          </a:prstGeom>
          <a:ln w="12700">
            <a:miter lim="400000"/>
          </a:ln>
        </p:spPr>
      </p:pic>
      <p:pic>
        <p:nvPicPr>
          <p:cNvPr id="116" name="9186d934335649.56cdf6d1b8ea9.gif" descr="9186d934335649.56cdf6d1b8ea9.gif"/>
          <p:cNvPicPr>
            <a:picLocks noChangeAspect="0"/>
          </p:cNvPicPr>
          <p:nvPr/>
        </p:nvPicPr>
        <p:blipFill>
          <a:blip r:embed="rId7">
            <a:extLst/>
          </a:blip>
          <a:stretch>
            <a:fillRect/>
          </a:stretch>
        </p:blipFill>
        <p:spPr>
          <a:xfrm>
            <a:off x="216996" y="6521525"/>
            <a:ext cx="4777930" cy="2644611"/>
          </a:xfrm>
          <a:prstGeom prst="rect">
            <a:avLst/>
          </a:prstGeom>
          <a:ln w="12700">
            <a:miter lim="400000"/>
          </a:ln>
        </p:spPr>
      </p:pic>
      <p:pic>
        <p:nvPicPr>
          <p:cNvPr id="117" name="7d527134335649.56cdd96ba10eb.gif" descr="7d527134335649.56cdd96ba10eb.gif"/>
          <p:cNvPicPr>
            <a:picLocks noChangeAspect="0"/>
          </p:cNvPicPr>
          <p:nvPr/>
        </p:nvPicPr>
        <p:blipFill>
          <a:blip r:embed="rId8">
            <a:extLst/>
          </a:blip>
          <a:stretch>
            <a:fillRect/>
          </a:stretch>
        </p:blipFill>
        <p:spPr>
          <a:xfrm>
            <a:off x="390221" y="810805"/>
            <a:ext cx="2638623" cy="3298278"/>
          </a:xfrm>
          <a:prstGeom prst="rect">
            <a:avLst/>
          </a:prstGeom>
          <a:ln w="12700">
            <a:miter lim="400000"/>
          </a:ln>
        </p:spPr>
      </p:pic>
      <p:sp>
        <p:nvSpPr>
          <p:cNvPr id="118" name="Rectangle"/>
          <p:cNvSpPr/>
          <p:nvPr/>
        </p:nvSpPr>
        <p:spPr>
          <a:xfrm>
            <a:off x="218919" y="1168292"/>
            <a:ext cx="6259213" cy="8242215"/>
          </a:xfrm>
          <a:prstGeom prst="rect">
            <a:avLst/>
          </a:prstGeom>
          <a:solidFill>
            <a:srgbClr val="FFFFFF"/>
          </a:solidFill>
          <a:ln w="12700"/>
        </p:spPr>
        <p:txBody>
          <a:bodyPr lIns="203200" tIns="203200" rIns="203200" bIns="203200"/>
          <a:lstStyle/>
          <a:p>
            <a:pPr marL="7224" marR="7224" defTabSz="1295400">
              <a:lnSpc>
                <a:spcPct val="120000"/>
              </a:lnSpc>
              <a:defRPr b="1" sz="2000">
                <a:uFill>
                  <a:solidFill>
                    <a:srgbClr val="000000"/>
                  </a:solidFill>
                </a:u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5318" fill="hold"/>
                                        <p:tgtEl>
                                          <p:spTgt spid="115"/>
                                        </p:tgtEl>
                                      </p:cBhvr>
                                    </p:cmd>
                                  </p:childTnLst>
                                </p:cTn>
                              </p:par>
                            </p:childTnLst>
                          </p:cTn>
                        </p:par>
                      </p:childTnLst>
                    </p:cTn>
                  </p:par>
                  <p:par>
                    <p:cTn id="7" fill="hold">
                      <p:stCondLst>
                        <p:cond delay="indefinite"/>
                      </p:stCondLst>
                      <p:childTnLst>
                        <p:par>
                          <p:cTn id="8" fill="hold">
                            <p:stCondLst>
                              <p:cond delay="0"/>
                            </p:stCondLst>
                            <p:childTnLst>
                              <p:par>
                                <p:cTn id="9" presetClass="exit" nodeType="clickEffect" presetID="9" grpId="2" fill="hold">
                                  <p:stCondLst>
                                    <p:cond delay="0"/>
                                  </p:stCondLst>
                                  <p:iterate type="el" backwards="0">
                                    <p:tmAbs val="0"/>
                                  </p:iterate>
                                  <p:childTnLst>
                                    <p:animEffect filter="dissolve" transition="out">
                                      <p:cBhvr>
                                        <p:cTn id="10" dur="1500" fill="hold"/>
                                        <p:tgtEl>
                                          <p:spTgt spid="118"/>
                                        </p:tgtEl>
                                      </p:cBhvr>
                                    </p:animEffect>
                                    <p:set>
                                      <p:cBhvr>
                                        <p:cTn id="11" fill="hold">
                                          <p:stCondLst>
                                            <p:cond delay="1499"/>
                                          </p:stCondLst>
                                        </p:cTn>
                                        <p:tgtEl>
                                          <p:spTgt spid="1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2" fill="hold" display="0">
                  <p:stCondLst>
                    <p:cond delay="indefinite"/>
                  </p:stCondLst>
                </p:cTn>
                <p:tgtEl>
                  <p:spTgt spid="115"/>
                </p:tgtEl>
              </p:cMediaNode>
            </p:video>
            <p:seq concurrent="1" prevAc="none" nextAc="seek">
              <p:cTn id="13" evtFilter="cancelBubble" nodeType="interactiveSeq" restart="whenNotActive" fill="hold">
                <p:stCondLst>
                  <p:cond delay="0" evt="onClick">
                    <p:tgtEl>
                      <p:spTgt spid="115"/>
                    </p:tgtEl>
                  </p:cond>
                </p:stCondLst>
                <p:endSync delay="0" evt="end">
                  <p:rtn val="all"/>
                </p:endSync>
                <p:childTnLst>
                  <p:par>
                    <p:cTn id="14" fill="hold">
                      <p:stCondLst>
                        <p:cond delay="0"/>
                      </p:stCondLst>
                      <p:childTnLst>
                        <p:par>
                          <p:cTn id="15" fill="hold">
                            <p:stCondLst>
                              <p:cond delay="0"/>
                            </p:stCondLst>
                            <p:childTnLst>
                              <p:par>
                                <p:cTn id="16" presetClass="mediacall" nodeType="clickEffect" presetSubtype="0" presetID="2" fill="hold">
                                  <p:stCondLst>
                                    <p:cond delay="0"/>
                                  </p:stCondLst>
                                  <p:childTnLst>
                                    <p:cmd type="call" cmd="togglePause">
                                      <p:cBhvr>
                                        <p:cTn id="17" dur="1" fill="hold"/>
                                        <p:tgtEl>
                                          <p:spTgt spid="115"/>
                                        </p:tgtEl>
                                      </p:cBhvr>
                                    </p:cmd>
                                  </p:childTnLst>
                                </p:cTn>
                              </p:par>
                            </p:childTnLst>
                          </p:cTn>
                        </p:par>
                      </p:childTnLst>
                    </p:cTn>
                  </p:par>
                </p:childTnLst>
              </p:cTn>
              <p:nextCondLst>
                <p:cond delay="0" evt="onClick">
                  <p:tgtEl>
                    <p:spTgt spid="115"/>
                  </p:tgtEl>
                </p:cond>
              </p:nextCondLst>
            </p:seq>
          </p:childTnLst>
        </p:cTn>
      </p:par>
    </p:tnLst>
    <p:bldLst>
      <p:bldP build="whole" bldLvl="1" animBg="1" rev="0" advAuto="0" spid="118" grpId="2"/>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7" name="endpapers.pdf" descr="endpapers.pdf"/>
          <p:cNvPicPr>
            <a:picLocks noChangeAspect="1"/>
          </p:cNvPicPr>
          <p:nvPr/>
        </p:nvPicPr>
        <p:blipFill>
          <a:blip r:embed="rId2">
            <a:alphaModFix amt="20000"/>
            <a:extLst/>
          </a:blip>
          <a:srcRect l="24870" t="6296" r="16541" b="31489"/>
          <a:stretch>
            <a:fillRect/>
          </a:stretch>
        </p:blipFill>
        <p:spPr>
          <a:xfrm rot="16199962">
            <a:off x="1612900" y="-1612901"/>
            <a:ext cx="9779001" cy="13004801"/>
          </a:xfrm>
          <a:prstGeom prst="rect">
            <a:avLst/>
          </a:prstGeom>
          <a:ln w="12700"/>
        </p:spPr>
      </p:pic>
      <p:sp>
        <p:nvSpPr>
          <p:cNvPr id="538" name="Line"/>
          <p:cNvSpPr/>
          <p:nvPr/>
        </p:nvSpPr>
        <p:spPr>
          <a:xfrm>
            <a:off x="5638756" y="4000501"/>
            <a:ext cx="6516025" cy="1"/>
          </a:xfrm>
          <a:prstGeom prst="line">
            <a:avLst/>
          </a:prstGeom>
          <a:ln w="19050">
            <a:solidFill>
              <a:srgbClr val="000000"/>
            </a:solidFill>
          </a:ln>
        </p:spPr>
        <p:txBody>
          <a:bodyPr lIns="0" tIns="0" rIns="0" bIns="0"/>
          <a:lstStyle/>
          <a:p>
            <a:pPr/>
          </a:p>
        </p:txBody>
      </p:sp>
      <p:sp>
        <p:nvSpPr>
          <p:cNvPr id="539" name="Analysis of Algorithms"/>
          <p:cNvSpPr txBox="1"/>
          <p:nvPr>
            <p:ph type="title"/>
          </p:nvPr>
        </p:nvSpPr>
        <p:spPr>
          <a:prstGeom prst="rect">
            <a:avLst/>
          </a:prstGeom>
        </p:spPr>
        <p:txBody>
          <a:bodyPr/>
          <a:lstStyle/>
          <a:p>
            <a:pPr/>
            <a:r>
              <a:t>Analysis of Algorithms</a:t>
            </a:r>
          </a:p>
        </p:txBody>
      </p:sp>
      <p:sp>
        <p:nvSpPr>
          <p:cNvPr id="540" name="mathematical models"/>
          <p:cNvSpPr txBox="1"/>
          <p:nvPr>
            <p:ph type="body" sz="half" idx="1"/>
          </p:nvPr>
        </p:nvSpPr>
        <p:spPr>
          <a:prstGeom prst="rect">
            <a:avLst/>
          </a:prstGeom>
        </p:spPr>
        <p:txBody>
          <a:bodyPr/>
          <a:lstStyle/>
          <a:p>
            <a:pPr lvl="1" marL="443088"/>
            <a:r>
              <a:t>mathematical models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Mathematical models for running time"/>
          <p:cNvSpPr txBox="1"/>
          <p:nvPr>
            <p:ph type="title"/>
          </p:nvPr>
        </p:nvSpPr>
        <p:spPr>
          <a:prstGeom prst="rect">
            <a:avLst/>
          </a:prstGeom>
        </p:spPr>
        <p:txBody>
          <a:bodyPr/>
          <a:lstStyle/>
          <a:p>
            <a:pPr/>
            <a:r>
              <a:t>Mathematical models for running time</a:t>
            </a:r>
          </a:p>
        </p:txBody>
      </p:sp>
      <p:sp>
        <p:nvSpPr>
          <p:cNvPr id="543" name="Total running time:  sum of cost × frequency for all operations.…"/>
          <p:cNvSpPr txBox="1"/>
          <p:nvPr>
            <p:ph type="body" idx="1"/>
          </p:nvPr>
        </p:nvSpPr>
        <p:spPr>
          <a:prstGeom prst="rect">
            <a:avLst/>
          </a:prstGeom>
        </p:spPr>
        <p:txBody>
          <a:bodyPr/>
          <a:lstStyle/>
          <a:p>
            <a:pPr indent="127000"/>
            <a:r>
              <a:t>Total running time:  </a:t>
            </a:r>
            <a:r>
              <a:t>sum of cost </a:t>
            </a:r>
            <a:r>
              <a:rPr>
                <a:latin typeface="Symbol"/>
                <a:ea typeface="Symbol"/>
                <a:cs typeface="Symbol"/>
                <a:sym typeface="Symbol"/>
              </a:rPr>
              <a:t>´</a:t>
            </a:r>
            <a:r>
              <a:t> frequency for all operations.</a:t>
            </a:r>
          </a:p>
          <a:p>
            <a:pPr lvl="1" marL="1003300" indent="-368300"/>
            <a:r>
              <a:t>Need to analyze program to determine set of operations.</a:t>
            </a:r>
          </a:p>
          <a:p>
            <a:pPr lvl="1" marL="1003300" indent="-368300"/>
            <a:r>
              <a:t>Cost depends on machine, compiler.</a:t>
            </a:r>
          </a:p>
          <a:p>
            <a:pPr lvl="1" marL="1003300" indent="-368300"/>
            <a:r>
              <a:t>Frequency depends on </a:t>
            </a:r>
            <a:r>
              <a:rPr b="1">
                <a:latin typeface="+mn-lt"/>
                <a:ea typeface="+mn-ea"/>
                <a:cs typeface="+mn-cs"/>
                <a:sym typeface="Helvetica"/>
              </a:rPr>
              <a:t>algorithm</a:t>
            </a:r>
            <a:r>
              <a:t>, </a:t>
            </a:r>
            <a:r>
              <a:rPr b="1">
                <a:latin typeface="+mn-lt"/>
                <a:ea typeface="+mn-ea"/>
                <a:cs typeface="+mn-cs"/>
                <a:sym typeface="Helvetica"/>
              </a:rPr>
              <a:t>input data</a:t>
            </a:r>
            <a:r>
              <a:t>.</a:t>
            </a:r>
          </a:p>
          <a:p>
            <a:pPr lvl="1" marL="1003300" indent="-368300"/>
          </a:p>
          <a:p>
            <a:pPr lvl="1" marL="1003300" indent="-368300"/>
          </a:p>
          <a:p>
            <a:pPr lvl="1" marL="1003300" indent="-368300"/>
          </a:p>
          <a:p>
            <a:pPr lvl="1" marL="1003300" indent="-368300"/>
          </a:p>
          <a:p>
            <a:pPr lvl="1" marL="1003300" indent="-368300"/>
          </a:p>
          <a:p>
            <a:pPr lvl="1" marL="1003300" indent="-368300"/>
          </a:p>
          <a:p>
            <a:pPr lvl="1" marL="1003300" indent="-368300"/>
          </a:p>
          <a:p>
            <a:pPr lvl="1" marL="1003300" indent="-368300"/>
          </a:p>
          <a:p>
            <a:pPr lvl="1" marL="1003300" indent="-368300"/>
          </a:p>
          <a:p>
            <a:pPr lvl="1" marL="1003300" indent="-368300"/>
          </a:p>
          <a:p>
            <a:pPr indent="127000"/>
          </a:p>
          <a:p>
            <a:pPr indent="127000"/>
            <a:r>
              <a:rPr>
                <a:solidFill>
                  <a:srgbClr val="8D3124"/>
                </a:solidFill>
                <a:uFill>
                  <a:solidFill>
                    <a:srgbClr val="8D3124"/>
                  </a:solidFill>
                </a:uFill>
              </a:rPr>
              <a:t>In principle</a:t>
            </a:r>
            <a:r>
              <a:t>, accurate mathematical models are available. </a:t>
            </a:r>
          </a:p>
        </p:txBody>
      </p:sp>
      <p:sp>
        <p:nvSpPr>
          <p:cNvPr id="5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5" name="donald-e-knuth.png" descr="donald-e-knuth.png"/>
          <p:cNvPicPr>
            <a:picLocks noChangeAspect="1"/>
          </p:cNvPicPr>
          <p:nvPr/>
        </p:nvPicPr>
        <p:blipFill>
          <a:blip r:embed="rId3">
            <a:extLst/>
          </a:blip>
          <a:stretch>
            <a:fillRect/>
          </a:stretch>
        </p:blipFill>
        <p:spPr>
          <a:xfrm>
            <a:off x="10408637" y="4438089"/>
            <a:ext cx="1689101" cy="2316482"/>
          </a:xfrm>
          <a:prstGeom prst="rect">
            <a:avLst/>
          </a:prstGeom>
          <a:ln w="12700">
            <a:miter lim="400000"/>
          </a:ln>
        </p:spPr>
      </p:pic>
      <p:sp>
        <p:nvSpPr>
          <p:cNvPr id="546" name="Donald Knuth 1974 Turing Award"/>
          <p:cNvSpPr txBox="1"/>
          <p:nvPr/>
        </p:nvSpPr>
        <p:spPr>
          <a:xfrm>
            <a:off x="10287000" y="6883541"/>
            <a:ext cx="1958990"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20000"/>
              </a:lnSpc>
              <a:defRPr b="1" sz="1400">
                <a:uFill>
                  <a:solidFill>
                    <a:srgbClr val="000000"/>
                  </a:solidFill>
                </a:uFill>
                <a:latin typeface="Lucida Grande"/>
                <a:ea typeface="Lucida Grande"/>
                <a:cs typeface="Lucida Grande"/>
                <a:sym typeface="Lucida Grande"/>
              </a:defRPr>
            </a:pPr>
            <a:r>
              <a:t>Donald Knuth</a:t>
            </a:r>
            <a:br/>
            <a:r>
              <a:t>1974 Turing Award</a:t>
            </a:r>
          </a:p>
        </p:txBody>
      </p:sp>
      <p:pic>
        <p:nvPicPr>
          <p:cNvPr id="547" name="ShowCover-2.jpg" descr="ShowCover-2.jpg"/>
          <p:cNvPicPr>
            <a:picLocks noChangeAspect="1"/>
          </p:cNvPicPr>
          <p:nvPr/>
        </p:nvPicPr>
        <p:blipFill>
          <a:blip r:embed="rId4">
            <a:extLst/>
          </a:blip>
          <a:stretch>
            <a:fillRect/>
          </a:stretch>
        </p:blipFill>
        <p:spPr>
          <a:xfrm>
            <a:off x="914400" y="4483100"/>
            <a:ext cx="1989624" cy="2909824"/>
          </a:xfrm>
          <a:prstGeom prst="rect">
            <a:avLst/>
          </a:prstGeom>
          <a:ln w="12700"/>
          <a:effectLst>
            <a:outerShdw sx="100000" sy="100000" kx="0" ky="0" algn="b" rotWithShape="0" blurRad="127000" dist="76200" dir="2700000">
              <a:srgbClr val="000000">
                <a:alpha val="75000"/>
              </a:srgbClr>
            </a:outerShdw>
          </a:effectLst>
        </p:spPr>
      </p:pic>
      <p:pic>
        <p:nvPicPr>
          <p:cNvPr id="548" name="ShowCover-1.jpg" descr="ShowCover-1.jpg"/>
          <p:cNvPicPr>
            <a:picLocks noChangeAspect="1"/>
          </p:cNvPicPr>
          <p:nvPr/>
        </p:nvPicPr>
        <p:blipFill>
          <a:blip r:embed="rId5">
            <a:extLst/>
          </a:blip>
          <a:stretch>
            <a:fillRect/>
          </a:stretch>
        </p:blipFill>
        <p:spPr>
          <a:xfrm>
            <a:off x="3225800" y="4483100"/>
            <a:ext cx="1993900" cy="2907771"/>
          </a:xfrm>
          <a:prstGeom prst="rect">
            <a:avLst/>
          </a:prstGeom>
          <a:ln w="12700"/>
          <a:effectLst>
            <a:outerShdw sx="100000" sy="100000" kx="0" ky="0" algn="b" rotWithShape="0" blurRad="127000" dist="76200" dir="2700000">
              <a:srgbClr val="000000">
                <a:alpha val="75000"/>
              </a:srgbClr>
            </a:outerShdw>
          </a:effectLst>
        </p:spPr>
      </p:pic>
      <p:pic>
        <p:nvPicPr>
          <p:cNvPr id="549" name="ShowCover.jpg" descr="ShowCover.jpg"/>
          <p:cNvPicPr>
            <a:picLocks noChangeAspect="1"/>
          </p:cNvPicPr>
          <p:nvPr/>
        </p:nvPicPr>
        <p:blipFill>
          <a:blip r:embed="rId6">
            <a:extLst/>
          </a:blip>
          <a:stretch>
            <a:fillRect/>
          </a:stretch>
        </p:blipFill>
        <p:spPr>
          <a:xfrm>
            <a:off x="5537200" y="4495800"/>
            <a:ext cx="1997965" cy="2895600"/>
          </a:xfrm>
          <a:prstGeom prst="rect">
            <a:avLst/>
          </a:prstGeom>
          <a:ln w="12700"/>
          <a:effectLst>
            <a:outerShdw sx="100000" sy="100000" kx="0" ky="0" algn="b" rotWithShape="0" blurRad="127000" dist="76200" dir="2700000">
              <a:srgbClr val="000000">
                <a:alpha val="75000"/>
              </a:srgbClr>
            </a:outerShdw>
          </a:effectLst>
        </p:spPr>
      </p:pic>
      <p:pic>
        <p:nvPicPr>
          <p:cNvPr id="550" name="0201038048.jpg" descr="0201038048.jpg"/>
          <p:cNvPicPr>
            <a:picLocks noChangeAspect="1"/>
          </p:cNvPicPr>
          <p:nvPr/>
        </p:nvPicPr>
        <p:blipFill>
          <a:blip r:embed="rId7">
            <a:extLst/>
          </a:blip>
          <a:stretch>
            <a:fillRect/>
          </a:stretch>
        </p:blipFill>
        <p:spPr>
          <a:xfrm>
            <a:off x="7848600" y="4494829"/>
            <a:ext cx="1993900" cy="2903478"/>
          </a:xfrm>
          <a:prstGeom prst="rect">
            <a:avLst/>
          </a:prstGeom>
          <a:ln w="12700"/>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Mathematical models for running time"/>
          <p:cNvSpPr txBox="1"/>
          <p:nvPr>
            <p:ph type="title"/>
          </p:nvPr>
        </p:nvSpPr>
        <p:spPr>
          <a:prstGeom prst="rect">
            <a:avLst/>
          </a:prstGeom>
        </p:spPr>
        <p:txBody>
          <a:bodyPr/>
          <a:lstStyle/>
          <a:p>
            <a:pPr/>
            <a:r>
              <a:t>Mathematical models for running time</a:t>
            </a:r>
          </a:p>
        </p:txBody>
      </p:sp>
      <p:sp>
        <p:nvSpPr>
          <p:cNvPr id="555" name="In principle, accurate mathematical models are available."/>
          <p:cNvSpPr txBox="1"/>
          <p:nvPr>
            <p:ph type="body" idx="1"/>
          </p:nvPr>
        </p:nvSpPr>
        <p:spPr>
          <a:prstGeom prst="rect">
            <a:avLst/>
          </a:prstGeom>
        </p:spPr>
        <p:txBody>
          <a:bodyPr/>
          <a:lstStyle/>
          <a:p>
            <a:pPr indent="127000"/>
            <a:r>
              <a:t>In principle,</a:t>
            </a:r>
            <a:r>
              <a:t> accurate mathematical models are available.</a:t>
            </a:r>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a:p>
            <a:pPr indent="127000"/>
          </a:p>
        </p:txBody>
      </p:sp>
      <p:sp>
        <p:nvSpPr>
          <p:cNvPr id="556" name="TN  =  c1 A  +  c2 B  +  c3 C  +  c4 D  +  c5 E…"/>
          <p:cNvSpPr/>
          <p:nvPr/>
        </p:nvSpPr>
        <p:spPr>
          <a:xfrm>
            <a:off x="1893916" y="5384817"/>
            <a:ext cx="6032501" cy="2794001"/>
          </a:xfrm>
          <a:prstGeom prst="rect">
            <a:avLst/>
          </a:prstGeom>
          <a:solidFill>
            <a:srgbClr val="FFFFFF"/>
          </a:solidFill>
          <a:ln w="12700"/>
          <a:extLst>
            <a:ext uri="{C572A759-6A51-4108-AA02-DFA0A04FC94B}">
              <ma14:wrappingTextBoxFlag xmlns:ma14="http://schemas.microsoft.com/office/mac/drawingml/2011/main" val="1"/>
            </a:ext>
          </a:extLst>
        </p:spPr>
        <p:txBody>
          <a:bodyPr lIns="203200" tIns="203200" rIns="203200" bIns="203200"/>
          <a:lstStyle/>
          <a:p>
            <a:pPr marL="58702" marR="58702" defTabSz="1295400">
              <a:defRPr b="1" sz="2400">
                <a:uFill>
                  <a:solidFill>
                    <a:srgbClr val="606060"/>
                  </a:solidFill>
                </a:uFill>
                <a:latin typeface="Times Roman"/>
                <a:ea typeface="Times Roman"/>
                <a:cs typeface="Times Roman"/>
                <a:sym typeface="Times Roman"/>
              </a:defRPr>
            </a:pPr>
            <a:r>
              <a:rPr i="1"/>
              <a:t>T</a:t>
            </a:r>
            <a:r>
              <a:rPr baseline="-5999" i="1"/>
              <a:t>N</a:t>
            </a:r>
            <a:r>
              <a:t>  =  </a:t>
            </a:r>
            <a:r>
              <a:rPr i="1"/>
              <a:t>c</a:t>
            </a:r>
            <a:r>
              <a:rPr baseline="-5999"/>
              <a:t>1</a:t>
            </a:r>
            <a:r>
              <a:t> </a:t>
            </a:r>
            <a:r>
              <a:rPr i="1"/>
              <a:t>A</a:t>
            </a:r>
            <a:r>
              <a:t>  +  </a:t>
            </a:r>
            <a:r>
              <a:rPr i="1"/>
              <a:t>c</a:t>
            </a:r>
            <a:r>
              <a:rPr baseline="-5999"/>
              <a:t>2</a:t>
            </a:r>
            <a:r>
              <a:t> </a:t>
            </a:r>
            <a:r>
              <a:rPr i="1"/>
              <a:t>B</a:t>
            </a:r>
            <a:r>
              <a:t>  +  </a:t>
            </a:r>
            <a:r>
              <a:rPr i="1"/>
              <a:t>c</a:t>
            </a:r>
            <a:r>
              <a:rPr baseline="-5999"/>
              <a:t>3</a:t>
            </a:r>
            <a:r>
              <a:t> </a:t>
            </a:r>
            <a:r>
              <a:rPr i="1"/>
              <a:t>C</a:t>
            </a:r>
            <a:r>
              <a:t>  +  </a:t>
            </a:r>
            <a:r>
              <a:rPr i="1"/>
              <a:t>c</a:t>
            </a:r>
            <a:r>
              <a:rPr baseline="-5999"/>
              <a:t>4</a:t>
            </a:r>
            <a:r>
              <a:t> </a:t>
            </a:r>
            <a:r>
              <a:rPr i="1"/>
              <a:t>D</a:t>
            </a:r>
            <a:r>
              <a:t>  +  </a:t>
            </a:r>
            <a:r>
              <a:rPr i="1"/>
              <a:t>c</a:t>
            </a:r>
            <a:r>
              <a:rPr baseline="-5999"/>
              <a:t>5</a:t>
            </a:r>
            <a:r>
              <a:t> </a:t>
            </a:r>
            <a:r>
              <a:rPr i="1"/>
              <a:t>E</a:t>
            </a:r>
          </a:p>
          <a:p>
            <a:pPr lvl="1" marL="58702" marR="58702" indent="381000" defTabSz="1295400">
              <a:defRPr b="1" sz="2000">
                <a:uFill>
                  <a:solidFill>
                    <a:srgbClr val="606060"/>
                  </a:solidFill>
                </a:uFill>
              </a:defRPr>
            </a:pPr>
            <a:r>
              <a:rPr i="1">
                <a:latin typeface="Times Roman"/>
                <a:ea typeface="Times Roman"/>
                <a:cs typeface="Times Roman"/>
                <a:sym typeface="Times Roman"/>
              </a:rPr>
              <a:t>A =</a:t>
            </a:r>
            <a:r>
              <a:t> </a:t>
            </a:r>
            <a:r>
              <a:t>array access</a:t>
            </a:r>
            <a:r>
              <a:t> </a:t>
            </a:r>
          </a:p>
          <a:p>
            <a:pPr lvl="1" marL="58702" marR="58702" indent="381000" defTabSz="1295400">
              <a:defRPr b="1" sz="2000">
                <a:uFill>
                  <a:solidFill>
                    <a:srgbClr val="606060"/>
                  </a:solidFill>
                </a:uFill>
              </a:defRPr>
            </a:pPr>
            <a:r>
              <a:rPr i="1">
                <a:latin typeface="Times Roman"/>
                <a:ea typeface="Times Roman"/>
                <a:cs typeface="Times Roman"/>
                <a:sym typeface="Times Roman"/>
              </a:rPr>
              <a:t>B =</a:t>
            </a:r>
            <a:r>
              <a:t> </a:t>
            </a:r>
            <a:r>
              <a:t>integer add</a:t>
            </a:r>
          </a:p>
          <a:p>
            <a:pPr lvl="1" marL="58702" marR="58702" indent="381000" defTabSz="1295400">
              <a:defRPr b="1" sz="2000">
                <a:uFill>
                  <a:solidFill>
                    <a:srgbClr val="606060"/>
                  </a:solidFill>
                </a:uFill>
              </a:defRPr>
            </a:pPr>
            <a:r>
              <a:rPr i="1">
                <a:latin typeface="Times Roman"/>
                <a:ea typeface="Times Roman"/>
                <a:cs typeface="Times Roman"/>
                <a:sym typeface="Times Roman"/>
              </a:rPr>
              <a:t>C =</a:t>
            </a:r>
            <a:r>
              <a:t> </a:t>
            </a:r>
            <a:r>
              <a:t>integer compare</a:t>
            </a:r>
          </a:p>
          <a:p>
            <a:pPr lvl="1" marL="58702" marR="58702" indent="381000" defTabSz="1295400">
              <a:defRPr b="1" sz="2000">
                <a:uFill>
                  <a:solidFill>
                    <a:srgbClr val="606060"/>
                  </a:solidFill>
                </a:uFill>
              </a:defRPr>
            </a:pPr>
            <a:r>
              <a:rPr i="1">
                <a:latin typeface="Times Roman"/>
                <a:ea typeface="Times Roman"/>
                <a:cs typeface="Times Roman"/>
                <a:sym typeface="Times Roman"/>
              </a:rPr>
              <a:t>D =</a:t>
            </a:r>
            <a:r>
              <a:t> </a:t>
            </a:r>
            <a:r>
              <a:t>increment</a:t>
            </a:r>
          </a:p>
          <a:p>
            <a:pPr lvl="1" marL="58702" marR="58702" indent="381000" defTabSz="1295400">
              <a:defRPr b="1" sz="2000">
                <a:uFill>
                  <a:solidFill>
                    <a:srgbClr val="606060"/>
                  </a:solidFill>
                </a:uFill>
              </a:defRPr>
            </a:pPr>
            <a:r>
              <a:rPr i="1">
                <a:latin typeface="Times Roman"/>
                <a:ea typeface="Times Roman"/>
                <a:cs typeface="Times Roman"/>
                <a:sym typeface="Times Roman"/>
              </a:rPr>
              <a:t>E =</a:t>
            </a:r>
            <a:r>
              <a:t> </a:t>
            </a:r>
            <a:r>
              <a:t>variable assignment</a:t>
            </a:r>
          </a:p>
        </p:txBody>
      </p:sp>
      <p:sp>
        <p:nvSpPr>
          <p:cNvPr id="5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8" name="Line"/>
          <p:cNvSpPr/>
          <p:nvPr/>
        </p:nvSpPr>
        <p:spPr>
          <a:xfrm flipV="1">
            <a:off x="3144852" y="5130800"/>
            <a:ext cx="1148031" cy="399279"/>
          </a:xfrm>
          <a:prstGeom prst="line">
            <a:avLst/>
          </a:prstGeom>
          <a:ln w="25400">
            <a:solidFill>
              <a:srgbClr val="8D3124"/>
            </a:solidFill>
            <a:headEnd type="triangle"/>
          </a:ln>
        </p:spPr>
        <p:txBody>
          <a:bodyPr lIns="0" tIns="0" rIns="0" bIns="0"/>
          <a:lstStyle/>
          <a:p>
            <a:pPr/>
          </a:p>
        </p:txBody>
      </p:sp>
      <p:sp>
        <p:nvSpPr>
          <p:cNvPr id="559" name="Line"/>
          <p:cNvSpPr/>
          <p:nvPr/>
        </p:nvSpPr>
        <p:spPr>
          <a:xfrm flipV="1">
            <a:off x="4132366" y="5130800"/>
            <a:ext cx="362305" cy="399279"/>
          </a:xfrm>
          <a:prstGeom prst="line">
            <a:avLst/>
          </a:prstGeom>
          <a:ln w="25400">
            <a:solidFill>
              <a:srgbClr val="8D3124"/>
            </a:solidFill>
            <a:headEnd type="triangle"/>
          </a:ln>
        </p:spPr>
        <p:txBody>
          <a:bodyPr lIns="0" tIns="0" rIns="0" bIns="0"/>
          <a:lstStyle/>
          <a:p>
            <a:pPr/>
          </a:p>
        </p:txBody>
      </p:sp>
      <p:sp>
        <p:nvSpPr>
          <p:cNvPr id="560" name="Line"/>
          <p:cNvSpPr/>
          <p:nvPr/>
        </p:nvSpPr>
        <p:spPr>
          <a:xfrm flipH="1" flipV="1">
            <a:off x="4826000" y="5130800"/>
            <a:ext cx="172341" cy="399279"/>
          </a:xfrm>
          <a:prstGeom prst="line">
            <a:avLst/>
          </a:prstGeom>
          <a:ln w="25400">
            <a:solidFill>
              <a:srgbClr val="8D3124"/>
            </a:solidFill>
            <a:headEnd type="triangle"/>
          </a:ln>
        </p:spPr>
        <p:txBody>
          <a:bodyPr lIns="0" tIns="0" rIns="0" bIns="0"/>
          <a:lstStyle/>
          <a:p>
            <a:pPr/>
          </a:p>
        </p:txBody>
      </p:sp>
      <p:sp>
        <p:nvSpPr>
          <p:cNvPr id="561" name="Line"/>
          <p:cNvSpPr/>
          <p:nvPr/>
        </p:nvSpPr>
        <p:spPr>
          <a:xfrm flipH="1" flipV="1">
            <a:off x="5130800" y="5118100"/>
            <a:ext cx="931017" cy="396786"/>
          </a:xfrm>
          <a:prstGeom prst="line">
            <a:avLst/>
          </a:prstGeom>
          <a:ln w="25400">
            <a:solidFill>
              <a:srgbClr val="8D3124"/>
            </a:solidFill>
            <a:headEnd type="triangle"/>
          </a:ln>
        </p:spPr>
        <p:txBody>
          <a:bodyPr lIns="0" tIns="0" rIns="0" bIns="0"/>
          <a:lstStyle/>
          <a:p>
            <a:pPr/>
          </a:p>
        </p:txBody>
      </p:sp>
      <p:sp>
        <p:nvSpPr>
          <p:cNvPr id="562" name="Line"/>
          <p:cNvSpPr/>
          <p:nvPr/>
        </p:nvSpPr>
        <p:spPr>
          <a:xfrm flipH="1" flipV="1">
            <a:off x="5905500" y="5130800"/>
            <a:ext cx="1098254" cy="384086"/>
          </a:xfrm>
          <a:prstGeom prst="line">
            <a:avLst/>
          </a:prstGeom>
          <a:ln w="25400">
            <a:solidFill>
              <a:srgbClr val="8D3124"/>
            </a:solidFill>
            <a:headEnd type="triangle"/>
          </a:ln>
        </p:spPr>
        <p:txBody>
          <a:bodyPr lIns="0" tIns="0" rIns="0" bIns="0"/>
          <a:lstStyle/>
          <a:p>
            <a:pPr/>
          </a:p>
        </p:txBody>
      </p:sp>
      <p:sp>
        <p:nvSpPr>
          <p:cNvPr id="563" name="frequencies…"/>
          <p:cNvSpPr txBox="1"/>
          <p:nvPr/>
        </p:nvSpPr>
        <p:spPr>
          <a:xfrm>
            <a:off x="8741300" y="6483367"/>
            <a:ext cx="3479801" cy="704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frequencies</a:t>
            </a:r>
          </a:p>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 (depend on algorithm, input)</a:t>
            </a:r>
          </a:p>
        </p:txBody>
      </p:sp>
      <p:sp>
        <p:nvSpPr>
          <p:cNvPr id="564" name="Line"/>
          <p:cNvSpPr/>
          <p:nvPr/>
        </p:nvSpPr>
        <p:spPr>
          <a:xfrm>
            <a:off x="7543800" y="6070600"/>
            <a:ext cx="921174" cy="451557"/>
          </a:xfrm>
          <a:prstGeom prst="line">
            <a:avLst/>
          </a:prstGeom>
          <a:ln w="25400">
            <a:solidFill>
              <a:srgbClr val="8D3124"/>
            </a:solidFill>
            <a:headEnd type="triangle"/>
          </a:ln>
        </p:spPr>
        <p:txBody>
          <a:bodyPr lIns="0" tIns="0" rIns="0" bIns="0"/>
          <a:lstStyle/>
          <a:p>
            <a:pPr/>
          </a:p>
        </p:txBody>
      </p:sp>
      <p:sp>
        <p:nvSpPr>
          <p:cNvPr id="565" name="Line"/>
          <p:cNvSpPr/>
          <p:nvPr/>
        </p:nvSpPr>
        <p:spPr>
          <a:xfrm>
            <a:off x="7543800" y="6426200"/>
            <a:ext cx="921174" cy="234809"/>
          </a:xfrm>
          <a:prstGeom prst="line">
            <a:avLst/>
          </a:prstGeom>
          <a:ln w="25400">
            <a:solidFill>
              <a:srgbClr val="8D3124"/>
            </a:solidFill>
            <a:headEnd type="triangle"/>
          </a:ln>
        </p:spPr>
        <p:txBody>
          <a:bodyPr lIns="0" tIns="0" rIns="0" bIns="0"/>
          <a:lstStyle/>
          <a:p>
            <a:pPr/>
          </a:p>
        </p:txBody>
      </p:sp>
      <p:sp>
        <p:nvSpPr>
          <p:cNvPr id="566" name="Line"/>
          <p:cNvSpPr/>
          <p:nvPr/>
        </p:nvSpPr>
        <p:spPr>
          <a:xfrm>
            <a:off x="7543800" y="6781800"/>
            <a:ext cx="914400" cy="127"/>
          </a:xfrm>
          <a:prstGeom prst="line">
            <a:avLst/>
          </a:prstGeom>
          <a:ln w="25400">
            <a:solidFill>
              <a:srgbClr val="8D3124"/>
            </a:solidFill>
            <a:headEnd type="triangle"/>
          </a:ln>
        </p:spPr>
        <p:txBody>
          <a:bodyPr lIns="0" tIns="0" rIns="0" bIns="0"/>
          <a:lstStyle/>
          <a:p>
            <a:pPr/>
          </a:p>
        </p:txBody>
      </p:sp>
      <p:sp>
        <p:nvSpPr>
          <p:cNvPr id="567" name="Line"/>
          <p:cNvSpPr/>
          <p:nvPr/>
        </p:nvSpPr>
        <p:spPr>
          <a:xfrm flipV="1">
            <a:off x="7543800" y="6934200"/>
            <a:ext cx="921174" cy="307059"/>
          </a:xfrm>
          <a:prstGeom prst="line">
            <a:avLst/>
          </a:prstGeom>
          <a:ln w="25400">
            <a:solidFill>
              <a:srgbClr val="8D3124"/>
            </a:solidFill>
            <a:headEnd type="triangle"/>
          </a:ln>
        </p:spPr>
        <p:txBody>
          <a:bodyPr lIns="0" tIns="0" rIns="0" bIns="0"/>
          <a:lstStyle/>
          <a:p>
            <a:pPr/>
          </a:p>
        </p:txBody>
      </p:sp>
      <p:sp>
        <p:nvSpPr>
          <p:cNvPr id="568" name="Line"/>
          <p:cNvSpPr/>
          <p:nvPr/>
        </p:nvSpPr>
        <p:spPr>
          <a:xfrm flipV="1">
            <a:off x="7543800" y="7061200"/>
            <a:ext cx="993423" cy="596054"/>
          </a:xfrm>
          <a:prstGeom prst="line">
            <a:avLst/>
          </a:prstGeom>
          <a:ln w="25400">
            <a:solidFill>
              <a:srgbClr val="8D3124"/>
            </a:solidFill>
            <a:headEnd type="triangle"/>
          </a:ln>
        </p:spPr>
        <p:txBody>
          <a:bodyPr lIns="0" tIns="0" rIns="0" bIns="0"/>
          <a:lstStyle/>
          <a:p>
            <a:pPr/>
          </a:p>
        </p:txBody>
      </p:sp>
      <p:sp>
        <p:nvSpPr>
          <p:cNvPr id="569" name="costs (depend on machine, compiler)"/>
          <p:cNvSpPr txBox="1"/>
          <p:nvPr/>
        </p:nvSpPr>
        <p:spPr>
          <a:xfrm>
            <a:off x="2527300" y="4699000"/>
            <a:ext cx="4775200" cy="342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costs (depend on machine, compiler)</a:t>
            </a:r>
          </a:p>
        </p:txBody>
      </p:sp>
      <p:sp>
        <p:nvSpPr>
          <p:cNvPr id="570" name="Total running time:  sum of cost × frequency for all operations.…"/>
          <p:cNvSpPr txBox="1"/>
          <p:nvPr/>
        </p:nvSpPr>
        <p:spPr>
          <a:xfrm>
            <a:off x="1202099" y="2040181"/>
            <a:ext cx="9065518" cy="2549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58702" indent="127000" defTabSz="1295400">
              <a:lnSpc>
                <a:spcPts val="3900"/>
              </a:lnSpc>
              <a:buClr>
                <a:srgbClr val="0048AA"/>
              </a:buClr>
              <a:buFont typeface="Lucida Sans Regular"/>
              <a:defRPr sz="2400">
                <a:uFill>
                  <a:solidFill>
                    <a:srgbClr val="000000"/>
                  </a:solidFill>
                </a:uFill>
                <a:latin typeface="Lucida Sans Regular"/>
                <a:ea typeface="Lucida Sans Regular"/>
                <a:cs typeface="Lucida Sans Regular"/>
                <a:sym typeface="Lucida Sans Regular"/>
              </a:defRPr>
            </a:pPr>
            <a:r>
              <a:t>Total running time:  </a:t>
            </a:r>
            <a:r>
              <a:t>sum of cost </a:t>
            </a:r>
            <a:r>
              <a:rPr>
                <a:latin typeface="Symbol"/>
                <a:ea typeface="Symbol"/>
                <a:cs typeface="Symbol"/>
                <a:sym typeface="Symbol"/>
              </a:rPr>
              <a:t>´</a:t>
            </a:r>
            <a:r>
              <a:t> frequency for all operations.</a:t>
            </a:r>
          </a:p>
          <a:p>
            <a:pPr lvl="1" marL="1003300" marR="58702" indent="-368300" defTabSz="1295400">
              <a:lnSpc>
                <a:spcPts val="3900"/>
              </a:lnSpc>
              <a:buSzPct val="166666"/>
              <a:buFont typeface="ヒラギノ角ゴ ProN W3"/>
              <a:buChar char="・"/>
              <a:defRPr sz="2400">
                <a:uFill>
                  <a:solidFill>
                    <a:srgbClr val="000000"/>
                  </a:solidFill>
                </a:uFill>
                <a:latin typeface="Lucida Sans Regular"/>
                <a:ea typeface="Lucida Sans Regular"/>
                <a:cs typeface="Lucida Sans Regular"/>
                <a:sym typeface="Lucida Sans Regular"/>
              </a:defRPr>
            </a:pPr>
            <a:r>
              <a:t>Need to analyze program to determine set of operations.</a:t>
            </a:r>
          </a:p>
          <a:p>
            <a:pPr lvl="1" marL="1003300" marR="58702" indent="-368300" defTabSz="1295400">
              <a:lnSpc>
                <a:spcPts val="3900"/>
              </a:lnSpc>
              <a:buSzPct val="166666"/>
              <a:buFont typeface="ヒラギノ角ゴ ProN W3"/>
              <a:buChar char="・"/>
              <a:defRPr sz="2400">
                <a:uFill>
                  <a:solidFill>
                    <a:srgbClr val="000000"/>
                  </a:solidFill>
                </a:uFill>
                <a:latin typeface="Lucida Sans Regular"/>
                <a:ea typeface="Lucida Sans Regular"/>
                <a:cs typeface="Lucida Sans Regular"/>
                <a:sym typeface="Lucida Sans Regular"/>
              </a:defRPr>
            </a:pPr>
            <a:r>
              <a:t>Cost depends on machine, compiler.</a:t>
            </a:r>
          </a:p>
          <a:p>
            <a:pPr lvl="1" marL="1003300" marR="58702" indent="-368300" defTabSz="1295400">
              <a:lnSpc>
                <a:spcPts val="3900"/>
              </a:lnSpc>
              <a:buSzPct val="166666"/>
              <a:buFont typeface="ヒラギノ角ゴ ProN W3"/>
              <a:buChar char="・"/>
              <a:defRPr sz="2400">
                <a:uFill>
                  <a:solidFill>
                    <a:srgbClr val="000000"/>
                  </a:solidFill>
                </a:uFill>
                <a:latin typeface="Lucida Sans Regular"/>
                <a:ea typeface="Lucida Sans Regular"/>
                <a:cs typeface="Lucida Sans Regular"/>
                <a:sym typeface="Lucida Sans Regular"/>
              </a:defRPr>
            </a:pPr>
            <a:r>
              <a:t>Frequency depends on </a:t>
            </a:r>
            <a:r>
              <a:rPr b="1">
                <a:latin typeface="+mn-lt"/>
                <a:ea typeface="+mn-ea"/>
                <a:cs typeface="+mn-cs"/>
                <a:sym typeface="Helvetica"/>
              </a:rPr>
              <a:t>algorithm</a:t>
            </a:r>
            <a:r>
              <a:t>, </a:t>
            </a:r>
            <a:r>
              <a:rPr b="1">
                <a:latin typeface="+mn-lt"/>
                <a:ea typeface="+mn-ea"/>
                <a:cs typeface="+mn-cs"/>
                <a:sym typeface="Helvetica"/>
              </a:rPr>
              <a:t>input data</a:t>
            </a:r>
            <a:r>
              <a: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Cost of basic operations"/>
          <p:cNvSpPr txBox="1"/>
          <p:nvPr>
            <p:ph type="title"/>
          </p:nvPr>
        </p:nvSpPr>
        <p:spPr>
          <a:prstGeom prst="rect">
            <a:avLst/>
          </a:prstGeom>
        </p:spPr>
        <p:txBody>
          <a:bodyPr/>
          <a:lstStyle/>
          <a:p>
            <a:pPr/>
            <a:r>
              <a:t>Cost of basic operations</a:t>
            </a:r>
          </a:p>
        </p:txBody>
      </p:sp>
      <p:sp>
        <p:nvSpPr>
          <p:cNvPr id="573" name="Observation.  Most primitive operations take constant time.…"/>
          <p:cNvSpPr txBox="1"/>
          <p:nvPr>
            <p:ph type="body" idx="1"/>
          </p:nvPr>
        </p:nvSpPr>
        <p:spPr>
          <a:prstGeom prst="rect">
            <a:avLst/>
          </a:prstGeom>
        </p:spPr>
        <p:txBody>
          <a:bodyPr/>
          <a:lstStyle/>
          <a:p>
            <a:pPr indent="127000"/>
            <a:r>
              <a:t>Observation.  </a:t>
            </a:r>
            <a:r>
              <a:t>Most primitive operations take constant time.</a:t>
            </a:r>
            <a:br/>
            <a:br/>
            <a:br/>
            <a:br/>
            <a:br/>
            <a:br/>
            <a:br/>
            <a:br/>
            <a:br/>
            <a:br/>
            <a:br/>
          </a:p>
          <a:p>
            <a:pPr indent="127000"/>
            <a:br/>
            <a:br/>
            <a:r>
              <a:t>Caveat.  </a:t>
            </a:r>
            <a:r>
              <a:t>Non-primitive operations often take more than constant time.</a:t>
            </a:r>
          </a:p>
        </p:txBody>
      </p:sp>
      <p:sp>
        <p:nvSpPr>
          <p:cNvPr id="5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75" name="表格 1"/>
          <p:cNvGraphicFramePr/>
          <p:nvPr/>
        </p:nvGraphicFramePr>
        <p:xfrm>
          <a:off x="1775406" y="2527300"/>
          <a:ext cx="8767381" cy="4703065"/>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3319512"/>
                <a:gridCol w="3049074"/>
                <a:gridCol w="2398794"/>
              </a:tblGrid>
              <a:tr h="587883">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operation</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example</a:t>
                      </a:r>
                    </a:p>
                  </a:txBody>
                  <a:tcPr marL="50800" marR="50800" marT="50800" marB="50800" anchor="ctr" anchorCtr="0" horzOverflow="overflow"/>
                </a:tc>
                <a:tc>
                  <a:txBody>
                    <a:bodyPr/>
                    <a:lstStyle/>
                    <a:p>
                      <a:pPr marL="58702" marR="58702" defTabSz="1295400">
                        <a:lnSpc>
                          <a:spcPct val="130000"/>
                        </a:lnSpc>
                        <a:defRPr sz="1800"/>
                      </a:pPr>
                      <a:r>
                        <a:t>nanoseconds  </a:t>
                      </a:r>
                      <a:r>
                        <a:rPr baseline="31999">
                          <a:uFill>
                            <a:solidFill>
                              <a:srgbClr val="606060"/>
                            </a:solidFill>
                          </a:uFill>
                        </a:rPr>
                        <a:t>†</a:t>
                      </a:r>
                    </a:p>
                  </a:txBody>
                  <a:tcPr marL="50800" marR="50800" marT="50800" marB="50800" anchor="ctr" anchorCtr="0" horzOverflow="overflow">
                    <a:lnR w="28575">
                      <a:miter lim="400000"/>
                    </a:lnR>
                  </a:tcPr>
                </a:tc>
              </a:tr>
              <a:tr h="587883">
                <a:tc>
                  <a:txBody>
                    <a:bodyPr/>
                    <a:lstStyle/>
                    <a:p>
                      <a:pPr marL="58702" marR="58702" defTabSz="1295400">
                        <a:lnSpc>
                          <a:spcPct val="130000"/>
                        </a:lnSpc>
                        <a:defRPr sz="1800">
                          <a:uFillTx/>
                        </a:defRPr>
                      </a:pPr>
                      <a:r>
                        <a:rPr>
                          <a:uFill>
                            <a:solidFill>
                              <a:srgbClr val="000000"/>
                            </a:solidFill>
                          </a:uFill>
                        </a:rPr>
                        <a:t>variable declaration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int a</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rPr i="1"/>
                        <a:t>c</a:t>
                      </a:r>
                      <a:r>
                        <a:rPr baseline="-5999"/>
                        <a:t>1</a:t>
                      </a:r>
                    </a:p>
                  </a:txBody>
                  <a:tcPr marL="50800" marR="50800" marT="50800" marB="50800" anchor="ctr" anchorCtr="0" horzOverflow="overflow">
                    <a:lnR w="28575">
                      <a:miter lim="400000"/>
                    </a:lnR>
                  </a:tcPr>
                </a:tc>
              </a:tr>
              <a:tr h="587883">
                <a:tc>
                  <a:txBody>
                    <a:bodyPr/>
                    <a:lstStyle/>
                    <a:p>
                      <a:pPr marL="58702" marR="58702" defTabSz="1295400">
                        <a:lnSpc>
                          <a:spcPct val="130000"/>
                        </a:lnSpc>
                        <a:defRPr sz="1800">
                          <a:uFillTx/>
                        </a:defRPr>
                      </a:pPr>
                      <a:r>
                        <a:rPr>
                          <a:uFill>
                            <a:solidFill>
                              <a:srgbClr val="000000"/>
                            </a:solidFill>
                          </a:uFill>
                        </a:rPr>
                        <a:t>assignment statement</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a = b</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rPr i="1"/>
                        <a:t>c</a:t>
                      </a:r>
                      <a:r>
                        <a:rPr baseline="-5999"/>
                        <a:t>2</a:t>
                      </a:r>
                    </a:p>
                  </a:txBody>
                  <a:tcPr marL="50800" marR="50800" marT="50800" marB="50800" anchor="ctr" anchorCtr="0" horzOverflow="overflow">
                    <a:lnR w="28575">
                      <a:miter lim="400000"/>
                    </a:lnR>
                  </a:tcPr>
                </a:tc>
              </a:tr>
              <a:tr h="587883">
                <a:tc>
                  <a:txBody>
                    <a:bodyPr/>
                    <a:lstStyle/>
                    <a:p>
                      <a:pPr marL="58702" marR="58702" defTabSz="1295400">
                        <a:lnSpc>
                          <a:spcPct val="130000"/>
                        </a:lnSpc>
                        <a:defRPr sz="1800">
                          <a:uFillTx/>
                        </a:defRPr>
                      </a:pPr>
                      <a:r>
                        <a:rPr>
                          <a:uFill>
                            <a:solidFill>
                              <a:srgbClr val="000000"/>
                            </a:solidFill>
                          </a:uFill>
                        </a:rPr>
                        <a:t>integer compare</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a &lt; b</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rPr i="1"/>
                        <a:t>c</a:t>
                      </a:r>
                      <a:r>
                        <a:rPr baseline="-5999"/>
                        <a:t>3</a:t>
                      </a:r>
                    </a:p>
                  </a:txBody>
                  <a:tcPr marL="50800" marR="50800" marT="50800" marB="50800" anchor="ctr" anchorCtr="0" horzOverflow="overflow">
                    <a:lnR w="28575">
                      <a:miter lim="400000"/>
                    </a:lnR>
                  </a:tcPr>
                </a:tc>
              </a:tr>
              <a:tr h="587883">
                <a:tc>
                  <a:txBody>
                    <a:bodyPr/>
                    <a:lstStyle/>
                    <a:p>
                      <a:pPr marL="58702" marR="58702" defTabSz="1295400">
                        <a:lnSpc>
                          <a:spcPct val="130000"/>
                        </a:lnSpc>
                        <a:defRPr sz="1800">
                          <a:uFillTx/>
                        </a:defRPr>
                      </a:pPr>
                      <a:r>
                        <a:rPr>
                          <a:uFill>
                            <a:solidFill>
                              <a:srgbClr val="000000"/>
                            </a:solidFill>
                          </a:uFill>
                        </a:rPr>
                        <a:t>array element access</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a[i]</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rPr i="1"/>
                        <a:t>c</a:t>
                      </a:r>
                      <a:r>
                        <a:rPr baseline="-5999"/>
                        <a:t>4</a:t>
                      </a:r>
                    </a:p>
                  </a:txBody>
                  <a:tcPr marL="50800" marR="50800" marT="50800" marB="50800" anchor="ctr" anchorCtr="0" horzOverflow="overflow">
                    <a:lnR w="28575">
                      <a:miter lim="400000"/>
                    </a:lnR>
                  </a:tcPr>
                </a:tc>
              </a:tr>
              <a:tr h="587883">
                <a:tc>
                  <a:txBody>
                    <a:bodyPr/>
                    <a:lstStyle/>
                    <a:p>
                      <a:pPr marL="58702" marR="58702" defTabSz="1295400">
                        <a:lnSpc>
                          <a:spcPct val="130000"/>
                        </a:lnSpc>
                        <a:defRPr sz="1800">
                          <a:uFillTx/>
                        </a:defRPr>
                      </a:pPr>
                      <a:r>
                        <a:rPr>
                          <a:uFill>
                            <a:solidFill>
                              <a:srgbClr val="000000"/>
                            </a:solidFill>
                          </a:uFill>
                        </a:rPr>
                        <a:t>array length</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a.length</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rPr i="1"/>
                        <a:t>c</a:t>
                      </a:r>
                      <a:r>
                        <a:rPr baseline="-5999"/>
                        <a:t>5</a:t>
                      </a:r>
                    </a:p>
                  </a:txBody>
                  <a:tcPr marL="50800" marR="50800" marT="50800" marB="50800" anchor="ctr" anchorCtr="0" horzOverflow="overflow">
                    <a:lnR w="28575">
                      <a:miter lim="400000"/>
                    </a:lnR>
                  </a:tcPr>
                </a:tc>
              </a:tr>
              <a:tr h="587883">
                <a:tc>
                  <a:txBody>
                    <a:bodyPr/>
                    <a:lstStyle/>
                    <a:p>
                      <a:pPr marL="58702" marR="58702" defTabSz="1295400">
                        <a:lnSpc>
                          <a:spcPct val="130000"/>
                        </a:lnSpc>
                        <a:defRPr sz="1800">
                          <a:uFillTx/>
                        </a:defRPr>
                      </a:pPr>
                      <a:r>
                        <a:rPr>
                          <a:uFill>
                            <a:solidFill>
                              <a:srgbClr val="000000"/>
                            </a:solidFill>
                          </a:uFill>
                        </a:rPr>
                        <a:t>1D array allocation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new int[N]</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rPr i="1"/>
                        <a:t>c</a:t>
                      </a:r>
                      <a:r>
                        <a:rPr baseline="-5999"/>
                        <a:t>6  </a:t>
                      </a:r>
                      <a:r>
                        <a:rPr i="1"/>
                        <a:t>N</a:t>
                      </a:r>
                    </a:p>
                  </a:txBody>
                  <a:tcPr marL="50800" marR="50800" marT="50800" marB="50800" anchor="ctr" anchorCtr="0" horzOverflow="overflow">
                    <a:lnR w="28575">
                      <a:miter lim="400000"/>
                    </a:lnR>
                  </a:tcPr>
                </a:tc>
              </a:tr>
              <a:tr h="587883">
                <a:tc>
                  <a:txBody>
                    <a:bodyPr/>
                    <a:lstStyle/>
                    <a:p>
                      <a:pPr marL="58702" marR="58702" defTabSz="1295400">
                        <a:lnSpc>
                          <a:spcPct val="130000"/>
                        </a:lnSpc>
                        <a:defRPr sz="1800">
                          <a:uFillTx/>
                        </a:defRPr>
                      </a:pPr>
                      <a:r>
                        <a:rPr>
                          <a:uFill>
                            <a:solidFill>
                              <a:srgbClr val="000000"/>
                            </a:solidFill>
                          </a:uFill>
                        </a:rPr>
                        <a:t>2D array allocation</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1800">
                          <a:uFillTx/>
                        </a:defRPr>
                      </a:pPr>
                      <a:r>
                        <a:rPr>
                          <a:uFill>
                            <a:solidFill>
                              <a:srgbClr val="000000"/>
                            </a:solidFill>
                          </a:uFill>
                          <a:latin typeface="Lucida Sans Typewriter Regular"/>
                          <a:ea typeface="Lucida Sans Typewriter Regular"/>
                          <a:cs typeface="Lucida Sans Typewriter Regular"/>
                          <a:sym typeface="Lucida Sans Typewriter Regular"/>
                        </a:rPr>
                        <a:t>new int[N][N]</a:t>
                      </a:r>
                    </a:p>
                  </a:txBody>
                  <a:tcPr marL="50800" marR="50800" marT="50800" marB="50800" anchor="ctr" anchorCtr="0" horzOverflow="overflow">
                    <a:lnB w="28575">
                      <a:miter lim="400000"/>
                    </a:lnB>
                  </a:tcPr>
                </a:tc>
                <a:tc>
                  <a:txBody>
                    <a:bodyPr/>
                    <a:lstStyle/>
                    <a:p>
                      <a:pPr marL="58702" marR="58702" defTabSz="1295400">
                        <a:lnSpc>
                          <a:spcPct val="130000"/>
                        </a:lnSpc>
                        <a:defRPr sz="2000">
                          <a:latin typeface="Times Roman"/>
                          <a:ea typeface="Times Roman"/>
                          <a:cs typeface="Times Roman"/>
                          <a:sym typeface="Times Roman"/>
                        </a:defRPr>
                      </a:pPr>
                      <a:r>
                        <a:rPr i="1"/>
                        <a:t>c</a:t>
                      </a:r>
                      <a:r>
                        <a:rPr baseline="-5999"/>
                        <a:t>7  </a:t>
                      </a:r>
                      <a:r>
                        <a:rPr i="1"/>
                        <a:t>N</a:t>
                      </a:r>
                      <a:r>
                        <a:t> </a:t>
                      </a:r>
                      <a:r>
                        <a:rPr baseline="31999"/>
                        <a:t>2</a:t>
                      </a:r>
                    </a:p>
                  </a:txBody>
                  <a:tcPr marL="50800" marR="50800" marT="50800" marB="50800" anchor="ctr" anchorCtr="0" horzOverflow="overflow">
                    <a:lnR w="28575">
                      <a:miter lim="400000"/>
                    </a:lnR>
                    <a:lnB w="28575">
                      <a:miter lim="400000"/>
                    </a:lnB>
                  </a:tcPr>
                </a:tc>
              </a:tr>
            </a:tbl>
          </a:graphicData>
        </a:graphic>
      </p:graphicFrame>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Example:  1-Sum"/>
          <p:cNvSpPr txBox="1"/>
          <p:nvPr>
            <p:ph type="title"/>
          </p:nvPr>
        </p:nvSpPr>
        <p:spPr>
          <a:prstGeom prst="rect">
            <a:avLst/>
          </a:prstGeom>
        </p:spPr>
        <p:txBody>
          <a:bodyPr/>
          <a:lstStyle/>
          <a:p>
            <a:pPr/>
            <a:r>
              <a:t>Example:  </a:t>
            </a:r>
            <a:r>
              <a:rPr cap="small"/>
              <a:t>1-Sum</a:t>
            </a:r>
          </a:p>
        </p:txBody>
      </p:sp>
      <p:sp>
        <p:nvSpPr>
          <p:cNvPr id="578" name="Q.  How many instructions as a function of input size N ?"/>
          <p:cNvSpPr txBox="1"/>
          <p:nvPr>
            <p:ph type="body" idx="1"/>
          </p:nvPr>
        </p:nvSpPr>
        <p:spPr>
          <a:prstGeom prst="rect">
            <a:avLst/>
          </a:prstGeom>
        </p:spPr>
        <p:txBody>
          <a:bodyPr/>
          <a:lstStyle/>
          <a:p>
            <a:pPr indent="127000"/>
            <a:r>
              <a:t>Q. </a:t>
            </a:r>
            <a:r>
              <a:t> How many instructions as a function </a:t>
            </a:r>
            <a:r>
              <a:t>of input size </a:t>
            </a:r>
            <a:r>
              <a:rPr i="1">
                <a:latin typeface="Times Roman"/>
                <a:ea typeface="Times Roman"/>
                <a:cs typeface="Times Roman"/>
                <a:sym typeface="Times Roman"/>
              </a:rPr>
              <a:t>N </a:t>
            </a:r>
            <a:r>
              <a:t>?</a:t>
            </a:r>
          </a:p>
        </p:txBody>
      </p:sp>
      <p:sp>
        <p:nvSpPr>
          <p:cNvPr id="5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0" name="int count = 0;…"/>
          <p:cNvSpPr/>
          <p:nvPr/>
        </p:nvSpPr>
        <p:spPr>
          <a:xfrm>
            <a:off x="2120617" y="2171700"/>
            <a:ext cx="5422901" cy="1991360"/>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int count = 0;</a:t>
            </a:r>
          </a:p>
          <a:p>
            <a:pPr marL="7224" marR="7224" defTabSz="1295400">
              <a:lnSpc>
                <a:spcPct val="140000"/>
              </a:lnSpc>
              <a:defRPr b="1" sz="2000">
                <a:uFill>
                  <a:solidFill>
                    <a:srgbClr val="000000"/>
                  </a:solidFill>
                </a:uFill>
              </a:defRPr>
            </a:pPr>
            <a:r>
              <a:t>for (int i = 0; i &lt; N; i++)</a:t>
            </a:r>
          </a:p>
          <a:p>
            <a:pPr marL="7224" marR="7224" defTabSz="1295400">
              <a:lnSpc>
                <a:spcPct val="140000"/>
              </a:lnSpc>
              <a:defRPr b="1" sz="2000">
                <a:uFill>
                  <a:solidFill>
                    <a:srgbClr val="000000"/>
                  </a:solidFill>
                </a:uFill>
              </a:defRPr>
            </a:pPr>
            <a:r>
              <a:t>   if (</a:t>
            </a:r>
            <a:r>
              <a:rPr>
                <a:solidFill>
                  <a:srgbClr val="8D3124"/>
                </a:solidFill>
                <a:uFill>
                  <a:solidFill>
                    <a:srgbClr val="8D3124"/>
                  </a:solidFill>
                </a:uFill>
              </a:rPr>
              <a:t>a[i]</a:t>
            </a:r>
            <a:r>
              <a:t> == 0)</a:t>
            </a:r>
          </a:p>
          <a:p>
            <a:pPr marL="7224" marR="7224" defTabSz="1295400">
              <a:lnSpc>
                <a:spcPct val="140000"/>
              </a:lnSpc>
              <a:defRPr b="1" sz="2000">
                <a:uFill>
                  <a:solidFill>
                    <a:srgbClr val="000000"/>
                  </a:solidFill>
                </a:uFill>
              </a:defRPr>
            </a:pPr>
            <a:r>
              <a:t>      count++;</a:t>
            </a:r>
          </a:p>
        </p:txBody>
      </p:sp>
      <p:graphicFrame>
        <p:nvGraphicFramePr>
          <p:cNvPr id="581" name="表格 1"/>
          <p:cNvGraphicFramePr/>
          <p:nvPr/>
        </p:nvGraphicFramePr>
        <p:xfrm>
          <a:off x="2124192" y="5194300"/>
          <a:ext cx="6562608" cy="39370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3262825"/>
                <a:gridCol w="3299781"/>
              </a:tblGrid>
              <a:tr h="562428">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operation</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frequency</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variable declaration</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2000">
                          <a:uFill>
                            <a:solidFill>
                              <a:srgbClr val="000000"/>
                            </a:solidFill>
                          </a:uFill>
                          <a:latin typeface="Times Roman"/>
                          <a:ea typeface="Times Roman"/>
                          <a:cs typeface="Times Roman"/>
                          <a:sym typeface="Times Roman"/>
                        </a:rPr>
                        <a:t>2</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assignment statement</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sz="2000">
                          <a:uFill>
                            <a:solidFill>
                              <a:srgbClr val="000000"/>
                            </a:solidFill>
                          </a:uFill>
                          <a:latin typeface="Times Roman"/>
                          <a:ea typeface="Times Roman"/>
                          <a:cs typeface="Times Roman"/>
                          <a:sym typeface="Times Roman"/>
                        </a:rPr>
                        <a:t>2</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less than compare</a:t>
                      </a:r>
                    </a:p>
                  </a:txBody>
                  <a:tcPr marL="50800" marR="50800" marT="50800" marB="50800" anchor="ctr" anchorCtr="0" horzOverflow="overflow">
                    <a:lnL w="28575">
                      <a:miter lim="400000"/>
                    </a:lnL>
                  </a:tcPr>
                </a:tc>
                <a:tc>
                  <a:txBody>
                    <a:bodyPr/>
                    <a:lstStyle/>
                    <a:p>
                      <a:pPr marL="58702" marR="58702" defTabSz="1295400">
                        <a:lnSpc>
                          <a:spcPct val="130000"/>
                        </a:lnSpc>
                        <a:defRPr sz="2000">
                          <a:latin typeface="Times Roman"/>
                          <a:ea typeface="Times Roman"/>
                          <a:cs typeface="Times Roman"/>
                          <a:sym typeface="Times Roman"/>
                        </a:defRPr>
                      </a:pPr>
                      <a:r>
                        <a:rPr i="1"/>
                        <a:t>N</a:t>
                      </a:r>
                      <a:r>
                        <a:t> + 1</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equal to compare</a:t>
                      </a:r>
                    </a:p>
                  </a:txBody>
                  <a:tcPr marL="50800" marR="50800" marT="50800" marB="50800" anchor="ctr" anchorCtr="0" horzOverflow="overflow">
                    <a:lnL w="28575">
                      <a:miter lim="400000"/>
                    </a:lnL>
                  </a:tcPr>
                </a:tc>
                <a:tc>
                  <a:txBody>
                    <a:bodyPr/>
                    <a:lstStyle/>
                    <a:p>
                      <a:pPr marL="58702" marR="58702" defTabSz="1295400">
                        <a:lnSpc>
                          <a:spcPct val="130000"/>
                        </a:lnSpc>
                        <a:defRPr sz="2000">
                          <a:latin typeface="Times Roman"/>
                          <a:ea typeface="Times Roman"/>
                          <a:cs typeface="Times Roman"/>
                          <a:sym typeface="Times Roman"/>
                        </a:defRPr>
                      </a:pPr>
                      <a:r>
                        <a:rPr i="1"/>
                        <a:t>N</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solidFill>
                            <a:srgbClr val="8D3124"/>
                          </a:solidFill>
                          <a:uFill>
                            <a:solidFill>
                              <a:srgbClr val="000000"/>
                            </a:solidFill>
                          </a:uFill>
                        </a:rPr>
                        <a:t>array access</a:t>
                      </a:r>
                    </a:p>
                  </a:txBody>
                  <a:tcPr marL="50800" marR="50800" marT="50800" marB="50800" anchor="ctr" anchorCtr="0" horzOverflow="overflow">
                    <a:lnL w="28575">
                      <a:miter lim="400000"/>
                    </a:lnL>
                  </a:tcPr>
                </a:tc>
                <a:tc>
                  <a:txBody>
                    <a:bodyPr/>
                    <a:lstStyle/>
                    <a:p>
                      <a:pPr marL="58702" marR="58702" defTabSz="1295400">
                        <a:lnSpc>
                          <a:spcPct val="130000"/>
                        </a:lnSpc>
                        <a:defRPr sz="1800">
                          <a:uFillTx/>
                        </a:defRPr>
                      </a:pPr>
                      <a:r>
                        <a:rPr i="1" sz="2000">
                          <a:solidFill>
                            <a:srgbClr val="8D3124"/>
                          </a:solidFill>
                          <a:uFill>
                            <a:solidFill>
                              <a:srgbClr val="000000"/>
                            </a:solidFill>
                          </a:uFill>
                          <a:latin typeface="Times Roman"/>
                          <a:ea typeface="Times Roman"/>
                          <a:cs typeface="Times Roman"/>
                          <a:sym typeface="Times Roman"/>
                        </a:rPr>
                        <a:t>N</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increment</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2000">
                          <a:latin typeface="Times Roman"/>
                          <a:ea typeface="Times Roman"/>
                          <a:cs typeface="Times Roman"/>
                          <a:sym typeface="Times Roman"/>
                        </a:defRPr>
                      </a:pPr>
                      <a:r>
                        <a:rPr i="1"/>
                        <a:t>N</a:t>
                      </a:r>
                      <a:r>
                        <a:t> </a:t>
                      </a:r>
                      <a:r>
                        <a:rPr sz="1800">
                          <a:latin typeface="Lucida Sans Regular"/>
                          <a:ea typeface="Lucida Sans Regular"/>
                          <a:cs typeface="Lucida Sans Regular"/>
                          <a:sym typeface="Lucida Sans Regular"/>
                        </a:rPr>
                        <a:t>to</a:t>
                      </a:r>
                      <a:r>
                        <a:t> 2 </a:t>
                      </a:r>
                      <a:r>
                        <a:rPr i="1"/>
                        <a:t>N</a:t>
                      </a:r>
                    </a:p>
                  </a:txBody>
                  <a:tcPr marL="50800" marR="50800" marT="50800" marB="50800" anchor="ctr" anchorCtr="0" horzOverflow="overflow">
                    <a:lnR w="28575">
                      <a:miter lim="400000"/>
                    </a:lnR>
                    <a:lnB w="28575">
                      <a:miter lim="400000"/>
                    </a:lnB>
                  </a:tcPr>
                </a:tc>
              </a:tr>
            </a:tbl>
          </a:graphicData>
        </a:graphic>
      </p:graphicFrame>
      <p:grpSp>
        <p:nvGrpSpPr>
          <p:cNvPr id="584" name="Group"/>
          <p:cNvGrpSpPr/>
          <p:nvPr/>
        </p:nvGrpSpPr>
        <p:grpSpPr>
          <a:xfrm>
            <a:off x="4046240" y="3334627"/>
            <a:ext cx="4297660" cy="2354973"/>
            <a:chOff x="0" y="0"/>
            <a:chExt cx="4297659" cy="2354972"/>
          </a:xfrm>
        </p:grpSpPr>
        <p:sp>
          <p:nvSpPr>
            <p:cNvPr id="582" name="Line"/>
            <p:cNvSpPr/>
            <p:nvPr/>
          </p:nvSpPr>
          <p:spPr>
            <a:xfrm>
              <a:off x="0" y="0"/>
              <a:ext cx="3010913" cy="113745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583" name="N array accesses"/>
            <p:cNvSpPr/>
            <p:nvPr/>
          </p:nvSpPr>
          <p:spPr>
            <a:xfrm>
              <a:off x="3027659" y="108497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N array accesses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1" grpId="1"/>
    </p:bld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91" name="Group"/>
          <p:cNvGrpSpPr/>
          <p:nvPr/>
        </p:nvGrpSpPr>
        <p:grpSpPr>
          <a:xfrm>
            <a:off x="2086092" y="5156200"/>
            <a:ext cx="8675827" cy="4013200"/>
            <a:chOff x="0" y="0"/>
            <a:chExt cx="8675825" cy="4013200"/>
          </a:xfrm>
        </p:grpSpPr>
        <p:graphicFrame>
          <p:nvGraphicFramePr>
            <p:cNvPr id="588" name="表格 1"/>
            <p:cNvGraphicFramePr/>
            <p:nvPr/>
          </p:nvGraphicFramePr>
          <p:xfrm>
            <a:off x="0" y="0"/>
            <a:ext cx="6629400" cy="40132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3262825"/>
                  <a:gridCol w="3299781"/>
                </a:tblGrid>
                <a:tr h="562428">
                  <a:tc>
                    <a:txBody>
                      <a:bodyPr/>
                      <a:lstStyle/>
                      <a:p>
                        <a:pPr marL="58702" marR="58702" algn="ctr" defTabSz="1295400">
                          <a:lnSpc>
                            <a:spcPct val="130000"/>
                          </a:lnSpc>
                          <a:defRPr sz="1800">
                            <a:solidFill>
                              <a:srgbClr val="000000"/>
                            </a:solidFill>
                          </a:defRPr>
                        </a:pPr>
                        <a:r>
                          <a:rPr>
                            <a:solidFill>
                              <a:srgbClr val="FFFFFF"/>
                            </a:solidFill>
                            <a:uFill>
                              <a:solidFill>
                                <a:srgbClr val="000000"/>
                              </a:solidFill>
                            </a:uFill>
                            <a:sym typeface="Lucida Sans Regular"/>
                          </a:rPr>
                          <a:t>operation</a:t>
                        </a:r>
                      </a:p>
                    </a:txBody>
                    <a:tcPr marL="50800" marR="50800" marT="50800" marB="50800" anchor="ctr" anchorCtr="0" horzOverflow="overflow">
                      <a:lnL w="28575">
                        <a:miter lim="400000"/>
                      </a:lnL>
                    </a:tcPr>
                  </a:tc>
                  <a:tc>
                    <a:txBody>
                      <a:bodyPr/>
                      <a:lstStyle/>
                      <a:p>
                        <a:pPr marL="58702" marR="58702" algn="ctr" defTabSz="1295400">
                          <a:lnSpc>
                            <a:spcPct val="130000"/>
                          </a:lnSpc>
                          <a:defRPr sz="1800">
                            <a:solidFill>
                              <a:srgbClr val="000000"/>
                            </a:solidFill>
                          </a:defRPr>
                        </a:pPr>
                        <a:r>
                          <a:rPr>
                            <a:solidFill>
                              <a:srgbClr val="FFFFFF"/>
                            </a:solidFill>
                            <a:uFill>
                              <a:solidFill>
                                <a:srgbClr val="000000"/>
                              </a:solidFill>
                            </a:uFill>
                            <a:sym typeface="Lucida Sans Regular"/>
                          </a:rPr>
                          <a:t>frequency</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variable declaration</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rPr i="1"/>
                          <a:t>N</a:t>
                        </a:r>
                        <a:r>
                          <a:t> + 2</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assignment statement</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rPr i="1"/>
                          <a:t>N</a:t>
                        </a:r>
                        <a:r>
                          <a:t> + 2</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less than compare</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t>½ (</a:t>
                        </a:r>
                        <a:r>
                          <a:rPr i="1"/>
                          <a:t>N</a:t>
                        </a:r>
                        <a:r>
                          <a:t> + 1) (</a:t>
                        </a:r>
                        <a:r>
                          <a:rPr i="1"/>
                          <a:t>N</a:t>
                        </a:r>
                        <a:r>
                          <a:t> + 2)</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equal to compare</a:t>
                        </a:r>
                      </a:p>
                    </a:txBody>
                    <a:tcPr marL="50800" marR="50800" marT="50800" marB="50800" anchor="ctr" anchorCtr="0" horzOverflow="overflow">
                      <a:lnL w="28575">
                        <a:miter lim="400000"/>
                      </a:lnL>
                    </a:tcPr>
                  </a:tc>
                  <a:tc>
                    <a:txBody>
                      <a:bodyPr/>
                      <a:lstStyle/>
                      <a:p>
                        <a:pPr marL="58702" marR="58702" algn="ctr" defTabSz="1295400">
                          <a:lnSpc>
                            <a:spcPct val="130000"/>
                          </a:lnSpc>
                          <a:defRPr sz="2000">
                            <a:uFill>
                              <a:solidFill>
                                <a:srgbClr val="000000"/>
                              </a:solidFill>
                            </a:uFill>
                            <a:latin typeface="Times Roman"/>
                            <a:ea typeface="Times Roman"/>
                            <a:cs typeface="Times Roman"/>
                            <a:sym typeface="Times Roman"/>
                          </a:defRPr>
                        </a:pPr>
                        <a:r>
                          <a:t>½ </a:t>
                        </a:r>
                        <a:r>
                          <a:rPr i="1"/>
                          <a:t>N</a:t>
                        </a:r>
                        <a:r>
                          <a:t> (</a:t>
                        </a:r>
                        <a:r>
                          <a:rPr i="1"/>
                          <a:t>N</a:t>
                        </a:r>
                        <a:r>
                          <a:t> − 1)</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solidFill>
                              <a:srgbClr val="8D3124"/>
                            </a:solidFill>
                            <a:uFill>
                              <a:solidFill>
                                <a:srgbClr val="000000"/>
                              </a:solidFill>
                            </a:uFill>
                            <a:sym typeface="Lucida Sans Regular"/>
                          </a:rPr>
                          <a:t>array access</a:t>
                        </a:r>
                      </a:p>
                    </a:txBody>
                    <a:tcPr marL="50800" marR="50800" marT="50800" marB="50800" anchor="ctr" anchorCtr="0" horzOverflow="overflow">
                      <a:lnL w="28575">
                        <a:miter lim="400000"/>
                      </a:lnL>
                    </a:tcPr>
                  </a:tc>
                  <a:tc>
                    <a:txBody>
                      <a:bodyPr/>
                      <a:lstStyle/>
                      <a:p>
                        <a:pPr marL="58702" marR="58702" algn="ctr" defTabSz="1295400">
                          <a:lnSpc>
                            <a:spcPct val="130000"/>
                          </a:lnSpc>
                          <a:defRPr sz="2000">
                            <a:solidFill>
                              <a:srgbClr val="8D3124"/>
                            </a:solidFill>
                            <a:uFill>
                              <a:solidFill>
                                <a:srgbClr val="000000"/>
                              </a:solidFill>
                            </a:uFill>
                            <a:latin typeface="Times Roman"/>
                            <a:ea typeface="Times Roman"/>
                            <a:cs typeface="Times Roman"/>
                            <a:sym typeface="Times Roman"/>
                          </a:defRPr>
                        </a:pPr>
                        <a:r>
                          <a:rPr i="1"/>
                          <a:t>N</a:t>
                        </a:r>
                        <a:r>
                          <a:t> (</a:t>
                        </a:r>
                        <a:r>
                          <a:rPr i="1"/>
                          <a:t>N</a:t>
                        </a:r>
                        <a:r>
                          <a:t> − 1)</a:t>
                        </a:r>
                      </a:p>
                    </a:txBody>
                    <a:tcPr marL="50800" marR="50800" marT="50800" marB="50800" anchor="ctr" anchorCtr="0" horzOverflow="overflow">
                      <a:lnR w="28575">
                        <a:miter lim="400000"/>
                      </a:lnR>
                    </a:tcPr>
                  </a:tc>
                </a:tr>
                <a:tr h="562428">
                  <a:tc>
                    <a:txBody>
                      <a:bodyPr/>
                      <a:lstStyle/>
                      <a:p>
                        <a:pPr marL="58702" marR="58702" algn="ctr" defTabSz="1295400">
                          <a:lnSpc>
                            <a:spcPct val="130000"/>
                          </a:lnSpc>
                          <a:defRPr sz="1800"/>
                        </a:pPr>
                        <a:r>
                          <a:rPr>
                            <a:uFill>
                              <a:solidFill>
                                <a:srgbClr val="000000"/>
                              </a:solidFill>
                            </a:uFill>
                            <a:sym typeface="Lucida Sans Regular"/>
                          </a:rPr>
                          <a:t>increment</a:t>
                        </a:r>
                      </a:p>
                    </a:txBody>
                    <a:tcPr marL="50800" marR="50800" marT="50800" marB="50800" anchor="ctr" anchorCtr="0" horzOverflow="overflow">
                      <a:lnL w="28575">
                        <a:miter lim="400000"/>
                      </a:lnL>
                      <a:lnB w="28575">
                        <a:miter lim="400000"/>
                      </a:lnB>
                    </a:tcPr>
                  </a:tc>
                  <a:tc>
                    <a:txBody>
                      <a:bodyPr/>
                      <a:lstStyle/>
                      <a:p>
                        <a:pPr marL="58702" marR="58702" algn="ctr" defTabSz="1295400">
                          <a:lnSpc>
                            <a:spcPct val="130000"/>
                          </a:lnSpc>
                          <a:defRPr sz="2000">
                            <a:uFill>
                              <a:solidFill>
                                <a:srgbClr val="000000"/>
                              </a:solidFill>
                            </a:uFill>
                            <a:sym typeface="Lucida Sans Regular"/>
                          </a:defRPr>
                        </a:pPr>
                        <a:r>
                          <a:rPr>
                            <a:latin typeface="Times Roman"/>
                            <a:ea typeface="Times Roman"/>
                            <a:cs typeface="Times Roman"/>
                            <a:sym typeface="Times Roman"/>
                          </a:rPr>
                          <a:t>½ </a:t>
                        </a:r>
                        <a:r>
                          <a:rPr i="1">
                            <a:latin typeface="Times Roman"/>
                            <a:ea typeface="Times Roman"/>
                            <a:cs typeface="Times Roman"/>
                            <a:sym typeface="Times Roman"/>
                          </a:rPr>
                          <a:t>N</a:t>
                        </a:r>
                        <a:r>
                          <a:rPr>
                            <a:latin typeface="Times Roman"/>
                            <a:ea typeface="Times Roman"/>
                            <a:cs typeface="Times Roman"/>
                            <a:sym typeface="Times Roman"/>
                          </a:rPr>
                          <a:t> (</a:t>
                        </a:r>
                        <a:r>
                          <a:rPr i="1">
                            <a:latin typeface="Times Roman"/>
                            <a:ea typeface="Times Roman"/>
                            <a:cs typeface="Times Roman"/>
                            <a:sym typeface="Times Roman"/>
                          </a:rPr>
                          <a:t>N</a:t>
                        </a:r>
                        <a:r>
                          <a:rPr>
                            <a:latin typeface="Times Roman"/>
                            <a:ea typeface="Times Roman"/>
                            <a:cs typeface="Times Roman"/>
                            <a:sym typeface="Times Roman"/>
                          </a:rPr>
                          <a:t> − 1)</a:t>
                        </a:r>
                        <a:r>
                          <a:t> to </a:t>
                        </a:r>
                        <a:r>
                          <a:rPr i="1">
                            <a:latin typeface="Times Roman"/>
                            <a:ea typeface="Times Roman"/>
                            <a:cs typeface="Times Roman"/>
                            <a:sym typeface="Times Roman"/>
                          </a:rPr>
                          <a:t>N</a:t>
                        </a:r>
                        <a:r>
                          <a:rPr>
                            <a:latin typeface="Times Roman"/>
                            <a:ea typeface="Times Roman"/>
                            <a:cs typeface="Times Roman"/>
                            <a:sym typeface="Times Roman"/>
                          </a:rPr>
                          <a:t> (</a:t>
                        </a:r>
                        <a:r>
                          <a:rPr i="1">
                            <a:latin typeface="Times Roman"/>
                            <a:ea typeface="Times Roman"/>
                            <a:cs typeface="Times Roman"/>
                            <a:sym typeface="Times Roman"/>
                          </a:rPr>
                          <a:t>N</a:t>
                        </a:r>
                        <a:r>
                          <a:rPr>
                            <a:latin typeface="Times Roman"/>
                            <a:ea typeface="Times Roman"/>
                            <a:cs typeface="Times Roman"/>
                            <a:sym typeface="Times Roman"/>
                          </a:rPr>
                          <a:t> − 1)</a:t>
                        </a:r>
                        <a:r>
                          <a:t> </a:t>
                        </a:r>
                      </a:p>
                    </a:txBody>
                    <a:tcPr marL="50800" marR="50800" marT="50800" marB="50800" anchor="ctr" anchorCtr="0" horzOverflow="overflow">
                      <a:lnR w="28575">
                        <a:miter lim="400000"/>
                      </a:lnR>
                      <a:lnB w="28575">
                        <a:miter lim="400000"/>
                      </a:lnB>
                    </a:tcPr>
                  </a:tc>
                </a:tr>
              </a:tbl>
            </a:graphicData>
          </a:graphic>
        </p:graphicFrame>
        <p:sp>
          <p:nvSpPr>
            <p:cNvPr id="589" name="Line"/>
            <p:cNvSpPr/>
            <p:nvPr/>
          </p:nvSpPr>
          <p:spPr>
            <a:xfrm>
              <a:off x="6907765" y="1843333"/>
              <a:ext cx="317501" cy="2057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2700" cap="flat">
              <a:solidFill>
                <a:srgbClr val="8D3124"/>
              </a:solidFill>
              <a:prstDash val="solid"/>
              <a:round/>
            </a:ln>
            <a:effectLst/>
          </p:spPr>
          <p:txBody>
            <a:bodyPr wrap="square" lIns="203200" tIns="203200" rIns="203200" bIns="203200" numCol="1" anchor="t">
              <a:noAutofit/>
            </a:bodyPr>
            <a:lstStyle/>
            <a:p>
              <a:pPr marL="7224" marR="7224" defTabSz="1295400">
                <a:lnSpc>
                  <a:spcPct val="120000"/>
                </a:lnSpc>
                <a:defRPr b="1" sz="2000">
                  <a:uFill>
                    <a:solidFill>
                      <a:srgbClr val="000000"/>
                    </a:solidFill>
                  </a:uFill>
                </a:defRPr>
              </a:pPr>
            </a:p>
          </p:txBody>
        </p:sp>
        <p:sp>
          <p:nvSpPr>
            <p:cNvPr id="590" name="tedious to count exactly"/>
            <p:cNvSpPr/>
            <p:nvPr/>
          </p:nvSpPr>
          <p:spPr>
            <a:xfrm>
              <a:off x="7405825" y="273050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tedious to count exactly</a:t>
              </a:r>
            </a:p>
          </p:txBody>
        </p:sp>
      </p:grpSp>
      <p:sp>
        <p:nvSpPr>
          <p:cNvPr id="592" name="Example:  2-Sum"/>
          <p:cNvSpPr txBox="1"/>
          <p:nvPr>
            <p:ph type="title"/>
          </p:nvPr>
        </p:nvSpPr>
        <p:spPr>
          <a:prstGeom prst="rect">
            <a:avLst/>
          </a:prstGeom>
        </p:spPr>
        <p:txBody>
          <a:bodyPr/>
          <a:lstStyle/>
          <a:p>
            <a:pPr/>
            <a:r>
              <a:t>Example:  </a:t>
            </a:r>
            <a:r>
              <a:rPr cap="small"/>
              <a:t>2-Sum</a:t>
            </a:r>
          </a:p>
        </p:txBody>
      </p:sp>
      <p:sp>
        <p:nvSpPr>
          <p:cNvPr id="593" name="Q.  How many instructions as a function of input size N ?"/>
          <p:cNvSpPr txBox="1"/>
          <p:nvPr>
            <p:ph type="body" sz="half" idx="1"/>
          </p:nvPr>
        </p:nvSpPr>
        <p:spPr>
          <a:xfrm>
            <a:off x="812800" y="1270000"/>
            <a:ext cx="11379200" cy="3338668"/>
          </a:xfrm>
          <a:prstGeom prst="rect">
            <a:avLst/>
          </a:prstGeom>
        </p:spPr>
        <p:txBody>
          <a:bodyPr/>
          <a:lstStyle/>
          <a:p>
            <a:pPr indent="127000"/>
            <a:r>
              <a:t>Q. </a:t>
            </a:r>
            <a:r>
              <a:t> How many instructions as a function </a:t>
            </a:r>
            <a:r>
              <a:t>of input size </a:t>
            </a:r>
            <a:r>
              <a:rPr i="1">
                <a:latin typeface="Times Roman"/>
                <a:ea typeface="Times Roman"/>
                <a:cs typeface="Times Roman"/>
                <a:sym typeface="Times Roman"/>
              </a:rPr>
              <a:t>N </a:t>
            </a:r>
            <a:r>
              <a:t>?</a:t>
            </a:r>
          </a:p>
        </p:txBody>
      </p:sp>
      <p:sp>
        <p:nvSpPr>
          <p:cNvPr id="5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5" name="int count = 0;…"/>
          <p:cNvSpPr/>
          <p:nvPr/>
        </p:nvSpPr>
        <p:spPr>
          <a:xfrm>
            <a:off x="2120617" y="2159000"/>
            <a:ext cx="5422901" cy="2418080"/>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int count = 0;</a:t>
            </a:r>
          </a:p>
          <a:p>
            <a:pPr marL="7224" marR="7224" defTabSz="1295400">
              <a:lnSpc>
                <a:spcPct val="140000"/>
              </a:lnSpc>
              <a:defRPr b="1" sz="2000">
                <a:uFill>
                  <a:solidFill>
                    <a:srgbClr val="000000"/>
                  </a:solidFill>
                </a:uFill>
              </a:defRPr>
            </a:pPr>
            <a:r>
              <a:t>for (int i = 0; i &lt; N; i++)</a:t>
            </a:r>
          </a:p>
          <a:p>
            <a:pPr marL="7224" marR="7224" defTabSz="1295400">
              <a:lnSpc>
                <a:spcPct val="140000"/>
              </a:lnSpc>
              <a:defRPr b="1" sz="2000">
                <a:uFill>
                  <a:solidFill>
                    <a:srgbClr val="000000"/>
                  </a:solidFill>
                </a:uFill>
              </a:defRPr>
            </a:pPr>
            <a:r>
              <a:t>   for (int j = i+1; j &lt; N; j++)</a:t>
            </a:r>
          </a:p>
          <a:p>
            <a:pPr marL="7224" marR="7224" defTabSz="1295400">
              <a:lnSpc>
                <a:spcPct val="140000"/>
              </a:lnSpc>
              <a:defRPr b="1" sz="2000">
                <a:solidFill>
                  <a:srgbClr val="8D3124"/>
                </a:solidFill>
                <a:uFill>
                  <a:solidFill>
                    <a:srgbClr val="8D3124"/>
                  </a:solidFill>
                </a:uFill>
              </a:defRPr>
            </a:pPr>
            <a:r>
              <a:t>      </a:t>
            </a:r>
            <a:r>
              <a:rPr>
                <a:solidFill>
                  <a:srgbClr val="000000"/>
                </a:solidFill>
                <a:uFill>
                  <a:solidFill>
                    <a:srgbClr val="000000"/>
                  </a:solidFill>
                </a:uFill>
              </a:rPr>
              <a:t>if (</a:t>
            </a:r>
            <a:r>
              <a:t>a[i] </a:t>
            </a:r>
            <a:r>
              <a:rPr>
                <a:solidFill>
                  <a:srgbClr val="000000"/>
                </a:solidFill>
                <a:uFill>
                  <a:solidFill>
                    <a:srgbClr val="000000"/>
                  </a:solidFill>
                </a:uFill>
              </a:rPr>
              <a:t>+ </a:t>
            </a:r>
            <a:r>
              <a:t>a[j]</a:t>
            </a:r>
            <a:r>
              <a:rPr>
                <a:solidFill>
                  <a:srgbClr val="000000"/>
                </a:solidFill>
                <a:uFill>
                  <a:solidFill>
                    <a:srgbClr val="000000"/>
                  </a:solidFill>
                </a:uFill>
              </a:rPr>
              <a:t> == 0)</a:t>
            </a:r>
          </a:p>
          <a:p>
            <a:pPr marL="7224" marR="7224" defTabSz="1295400">
              <a:lnSpc>
                <a:spcPct val="140000"/>
              </a:lnSpc>
              <a:defRPr b="1" sz="2000">
                <a:uFill>
                  <a:solidFill>
                    <a:srgbClr val="000000"/>
                  </a:solidFill>
                </a:uFill>
              </a:defRPr>
            </a:pPr>
            <a:r>
              <a:t>         count++;</a:t>
            </a:r>
          </a:p>
        </p:txBody>
      </p:sp>
      <p:grpSp>
        <p:nvGrpSpPr>
          <p:cNvPr id="599" name="Group"/>
          <p:cNvGrpSpPr/>
          <p:nvPr/>
        </p:nvGrpSpPr>
        <p:grpSpPr>
          <a:xfrm>
            <a:off x="4362908" y="3889559"/>
            <a:ext cx="7814437" cy="1810043"/>
            <a:chOff x="0" y="0"/>
            <a:chExt cx="7814435" cy="1810042"/>
          </a:xfrm>
        </p:grpSpPr>
        <p:pic>
          <p:nvPicPr>
            <p:cNvPr id="596" name="droppedImage.pdf" descr="droppedImage.pdf"/>
            <p:cNvPicPr>
              <a:picLocks noChangeAspect="1"/>
            </p:cNvPicPr>
            <p:nvPr/>
          </p:nvPicPr>
          <p:blipFill>
            <a:blip r:embed="rId3">
              <a:extLst/>
            </a:blip>
            <a:srcRect l="0" t="0" r="0" b="397"/>
            <a:stretch>
              <a:fillRect/>
            </a:stretch>
          </p:blipFill>
          <p:spPr>
            <a:xfrm>
              <a:off x="3786776" y="780659"/>
              <a:ext cx="4027660" cy="1029384"/>
            </a:xfrm>
            <a:prstGeom prst="rect">
              <a:avLst/>
            </a:prstGeom>
            <a:ln w="12700" cap="flat">
              <a:noFill/>
              <a:round/>
            </a:ln>
            <a:effectLst/>
          </p:spPr>
        </p:pic>
        <p:sp>
          <p:nvSpPr>
            <p:cNvPr id="597" name="Line"/>
            <p:cNvSpPr/>
            <p:nvPr/>
          </p:nvSpPr>
          <p:spPr>
            <a:xfrm>
              <a:off x="1017836" y="41492"/>
              <a:ext cx="2539757" cy="94955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598" name="Line"/>
            <p:cNvSpPr/>
            <p:nvPr/>
          </p:nvSpPr>
          <p:spPr>
            <a:xfrm>
              <a:off x="0" y="0"/>
              <a:ext cx="3567359" cy="99070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Simplification 1:  approximate cost model"/>
          <p:cNvSpPr txBox="1"/>
          <p:nvPr>
            <p:ph type="title"/>
          </p:nvPr>
        </p:nvSpPr>
        <p:spPr>
          <a:prstGeom prst="rect">
            <a:avLst/>
          </a:prstGeom>
        </p:spPr>
        <p:txBody>
          <a:bodyPr/>
          <a:lstStyle/>
          <a:p>
            <a:pPr/>
            <a:r>
              <a:t>Simplification 1:  approximate cost model</a:t>
            </a:r>
          </a:p>
        </p:txBody>
      </p:sp>
      <p:sp>
        <p:nvSpPr>
          <p:cNvPr id="604" name="Cost model.  Use some basic operation as a proxy for running time."/>
          <p:cNvSpPr txBox="1"/>
          <p:nvPr>
            <p:ph type="body" idx="1"/>
          </p:nvPr>
        </p:nvSpPr>
        <p:spPr>
          <a:prstGeom prst="rect">
            <a:avLst/>
          </a:prstGeom>
        </p:spPr>
        <p:txBody>
          <a:bodyPr/>
          <a:lstStyle/>
          <a:p>
            <a:pPr indent="127000"/>
            <a:r>
              <a:t>Cost model</a:t>
            </a:r>
            <a:r>
              <a:t>.</a:t>
            </a:r>
            <a:r>
              <a:t>  </a:t>
            </a:r>
            <a:r>
              <a:t>Use some basic operation as a proxy for running time.</a:t>
            </a:r>
          </a:p>
        </p:txBody>
      </p:sp>
      <p:graphicFrame>
        <p:nvGraphicFramePr>
          <p:cNvPr id="605" name="表格 1"/>
          <p:cNvGraphicFramePr/>
          <p:nvPr/>
        </p:nvGraphicFramePr>
        <p:xfrm>
          <a:off x="2124192" y="5194300"/>
          <a:ext cx="6562608" cy="39370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3262825"/>
                <a:gridCol w="3299781"/>
              </a:tblGrid>
              <a:tr h="562428">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operation</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frequency</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solidFill>
                            <a:srgbClr val="606060"/>
                          </a:solidFill>
                          <a:uFill>
                            <a:solidFill>
                              <a:srgbClr val="000000"/>
                            </a:solidFill>
                          </a:uFill>
                        </a:rPr>
                        <a:t>variable declaration</a:t>
                      </a:r>
                    </a:p>
                  </a:txBody>
                  <a:tcPr marL="50800" marR="50800" marT="50800" marB="50800" anchor="ctr" anchorCtr="0" horzOverflow="overflow">
                    <a:lnL w="28575">
                      <a:miter lim="400000"/>
                    </a:lnL>
                  </a:tcPr>
                </a:tc>
                <a:tc>
                  <a:txBody>
                    <a:bodyPr/>
                    <a:lstStyle/>
                    <a:p>
                      <a:pPr marL="58702" marR="58702" defTabSz="1295400">
                        <a:lnSpc>
                          <a:spcPct val="130000"/>
                        </a:lnSpc>
                        <a:defRPr sz="2000">
                          <a:solidFill>
                            <a:srgbClr val="606060"/>
                          </a:solidFill>
                          <a:latin typeface="Times Roman"/>
                          <a:ea typeface="Times Roman"/>
                          <a:cs typeface="Times Roman"/>
                          <a:sym typeface="Times Roman"/>
                        </a:defRPr>
                      </a:pPr>
                      <a:r>
                        <a:rPr i="1"/>
                        <a:t>N</a:t>
                      </a:r>
                      <a:r>
                        <a:t> + 2</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solidFill>
                            <a:srgbClr val="606060"/>
                          </a:solidFill>
                          <a:uFill>
                            <a:solidFill>
                              <a:srgbClr val="000000"/>
                            </a:solidFill>
                          </a:uFill>
                        </a:rPr>
                        <a:t>assignment statement</a:t>
                      </a:r>
                    </a:p>
                  </a:txBody>
                  <a:tcPr marL="50800" marR="50800" marT="50800" marB="50800" anchor="ctr" anchorCtr="0" horzOverflow="overflow">
                    <a:lnL w="28575">
                      <a:miter lim="400000"/>
                    </a:lnL>
                  </a:tcPr>
                </a:tc>
                <a:tc>
                  <a:txBody>
                    <a:bodyPr/>
                    <a:lstStyle/>
                    <a:p>
                      <a:pPr marL="58702" marR="58702" defTabSz="1295400">
                        <a:lnSpc>
                          <a:spcPct val="130000"/>
                        </a:lnSpc>
                        <a:defRPr sz="2000">
                          <a:solidFill>
                            <a:srgbClr val="606060"/>
                          </a:solidFill>
                          <a:latin typeface="Times Roman"/>
                          <a:ea typeface="Times Roman"/>
                          <a:cs typeface="Times Roman"/>
                          <a:sym typeface="Times Roman"/>
                        </a:defRPr>
                      </a:pPr>
                      <a:r>
                        <a:rPr i="1"/>
                        <a:t>N</a:t>
                      </a:r>
                      <a:r>
                        <a:t> + 2</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solidFill>
                            <a:srgbClr val="606060"/>
                          </a:solidFill>
                          <a:uFill>
                            <a:solidFill>
                              <a:srgbClr val="000000"/>
                            </a:solidFill>
                          </a:uFill>
                        </a:rPr>
                        <a:t>less than compare</a:t>
                      </a:r>
                    </a:p>
                  </a:txBody>
                  <a:tcPr marL="50800" marR="50800" marT="50800" marB="50800" anchor="ctr" anchorCtr="0" horzOverflow="overflow">
                    <a:lnL w="28575">
                      <a:miter lim="400000"/>
                    </a:lnL>
                  </a:tcPr>
                </a:tc>
                <a:tc>
                  <a:txBody>
                    <a:bodyPr/>
                    <a:lstStyle/>
                    <a:p>
                      <a:pPr marL="58702" marR="58702" defTabSz="1295400">
                        <a:lnSpc>
                          <a:spcPct val="130000"/>
                        </a:lnSpc>
                        <a:defRPr sz="2000">
                          <a:solidFill>
                            <a:srgbClr val="606060"/>
                          </a:solidFill>
                          <a:latin typeface="Times Roman"/>
                          <a:ea typeface="Times Roman"/>
                          <a:cs typeface="Times Roman"/>
                          <a:sym typeface="Times Roman"/>
                        </a:defRPr>
                      </a:pPr>
                      <a:r>
                        <a:t>½ (</a:t>
                      </a:r>
                      <a:r>
                        <a:rPr i="1"/>
                        <a:t>N</a:t>
                      </a:r>
                      <a:r>
                        <a:t> + 1) (</a:t>
                      </a:r>
                      <a:r>
                        <a:rPr i="1"/>
                        <a:t>N</a:t>
                      </a:r>
                      <a:r>
                        <a:t> + 2)</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solidFill>
                            <a:srgbClr val="606060"/>
                          </a:solidFill>
                          <a:uFill>
                            <a:solidFill>
                              <a:srgbClr val="000000"/>
                            </a:solidFill>
                          </a:uFill>
                        </a:rPr>
                        <a:t>equal to compare</a:t>
                      </a:r>
                    </a:p>
                  </a:txBody>
                  <a:tcPr marL="50800" marR="50800" marT="50800" marB="50800" anchor="ctr" anchorCtr="0" horzOverflow="overflow">
                    <a:lnL w="28575">
                      <a:miter lim="400000"/>
                    </a:lnL>
                  </a:tcPr>
                </a:tc>
                <a:tc>
                  <a:txBody>
                    <a:bodyPr/>
                    <a:lstStyle/>
                    <a:p>
                      <a:pPr marL="58702" marR="58702" defTabSz="1295400">
                        <a:lnSpc>
                          <a:spcPct val="130000"/>
                        </a:lnSpc>
                        <a:defRPr sz="2000">
                          <a:solidFill>
                            <a:srgbClr val="606060"/>
                          </a:solidFill>
                          <a:latin typeface="Times Roman"/>
                          <a:ea typeface="Times Roman"/>
                          <a:cs typeface="Times Roman"/>
                          <a:sym typeface="Times Roman"/>
                        </a:defRPr>
                      </a:pPr>
                      <a:r>
                        <a:t>½ </a:t>
                      </a:r>
                      <a:r>
                        <a:rPr i="1"/>
                        <a:t>N</a:t>
                      </a:r>
                      <a:r>
                        <a:t> (</a:t>
                      </a:r>
                      <a:r>
                        <a:rPr i="1"/>
                        <a:t>N</a:t>
                      </a:r>
                      <a:r>
                        <a:t> − 1)</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b="1">
                          <a:uFill>
                            <a:solidFill>
                              <a:srgbClr val="000000"/>
                            </a:solidFill>
                          </a:uFill>
                          <a:latin typeface="Lucida Grande"/>
                          <a:ea typeface="Lucida Grande"/>
                          <a:cs typeface="Lucida Grande"/>
                          <a:sym typeface="Lucida Grande"/>
                        </a:rPr>
                        <a:t>array access</a:t>
                      </a:r>
                    </a:p>
                  </a:txBody>
                  <a:tcPr marL="50800" marR="50800" marT="50800" marB="50800" anchor="ctr" anchorCtr="0" horzOverflow="overflow">
                    <a:lnL w="28575">
                      <a:miter lim="400000"/>
                    </a:lnL>
                  </a:tcPr>
                </a:tc>
                <a:tc>
                  <a:txBody>
                    <a:bodyPr/>
                    <a:lstStyle/>
                    <a:p>
                      <a:pPr marL="58702" marR="58702" defTabSz="1295400">
                        <a:lnSpc>
                          <a:spcPct val="130000"/>
                        </a:lnSpc>
                        <a:defRPr sz="2000">
                          <a:latin typeface="Times Roman"/>
                          <a:ea typeface="Times Roman"/>
                          <a:cs typeface="Times Roman"/>
                          <a:sym typeface="Times Roman"/>
                        </a:defRPr>
                      </a:pPr>
                      <a:r>
                        <a:rPr i="1"/>
                        <a:t>N</a:t>
                      </a:r>
                      <a:r>
                        <a:t> (</a:t>
                      </a:r>
                      <a:r>
                        <a:rPr i="1"/>
                        <a:t>N</a:t>
                      </a:r>
                      <a:r>
                        <a:t> − 1)</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solidFill>
                            <a:srgbClr val="606060"/>
                          </a:solidFill>
                          <a:uFill>
                            <a:solidFill>
                              <a:srgbClr val="000000"/>
                            </a:solidFill>
                          </a:uFill>
                        </a:rPr>
                        <a:t>increment</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2000">
                          <a:solidFill>
                            <a:srgbClr val="606060"/>
                          </a:solidFill>
                        </a:defRPr>
                      </a:pPr>
                      <a:r>
                        <a:rPr>
                          <a:latin typeface="Times Roman"/>
                          <a:ea typeface="Times Roman"/>
                          <a:cs typeface="Times Roman"/>
                          <a:sym typeface="Times Roman"/>
                        </a:rPr>
                        <a:t>½ </a:t>
                      </a:r>
                      <a:r>
                        <a:rPr i="1">
                          <a:latin typeface="Times Roman"/>
                          <a:ea typeface="Times Roman"/>
                          <a:cs typeface="Times Roman"/>
                          <a:sym typeface="Times Roman"/>
                        </a:rPr>
                        <a:t>N</a:t>
                      </a:r>
                      <a:r>
                        <a:rPr>
                          <a:latin typeface="Times Roman"/>
                          <a:ea typeface="Times Roman"/>
                          <a:cs typeface="Times Roman"/>
                          <a:sym typeface="Times Roman"/>
                        </a:rPr>
                        <a:t> (</a:t>
                      </a:r>
                      <a:r>
                        <a:rPr i="1">
                          <a:latin typeface="Times Roman"/>
                          <a:ea typeface="Times Roman"/>
                          <a:cs typeface="Times Roman"/>
                          <a:sym typeface="Times Roman"/>
                        </a:rPr>
                        <a:t>N</a:t>
                      </a:r>
                      <a:r>
                        <a:rPr>
                          <a:latin typeface="Times Roman"/>
                          <a:ea typeface="Times Roman"/>
                          <a:cs typeface="Times Roman"/>
                          <a:sym typeface="Times Roman"/>
                        </a:rPr>
                        <a:t> − 1)</a:t>
                      </a:r>
                      <a:r>
                        <a:t> to </a:t>
                      </a:r>
                      <a:r>
                        <a:rPr i="1">
                          <a:latin typeface="Times Roman"/>
                          <a:ea typeface="Times Roman"/>
                          <a:cs typeface="Times Roman"/>
                          <a:sym typeface="Times Roman"/>
                        </a:rPr>
                        <a:t>N</a:t>
                      </a:r>
                      <a:r>
                        <a:rPr>
                          <a:latin typeface="Times Roman"/>
                          <a:ea typeface="Times Roman"/>
                          <a:cs typeface="Times Roman"/>
                          <a:sym typeface="Times Roman"/>
                        </a:rPr>
                        <a:t> (</a:t>
                      </a:r>
                      <a:r>
                        <a:rPr i="1">
                          <a:latin typeface="Times Roman"/>
                          <a:ea typeface="Times Roman"/>
                          <a:cs typeface="Times Roman"/>
                          <a:sym typeface="Times Roman"/>
                        </a:rPr>
                        <a:t>N</a:t>
                      </a:r>
                      <a:r>
                        <a:rPr>
                          <a:latin typeface="Times Roman"/>
                          <a:ea typeface="Times Roman"/>
                          <a:cs typeface="Times Roman"/>
                          <a:sym typeface="Times Roman"/>
                        </a:rPr>
                        <a:t> − 1)</a:t>
                      </a:r>
                      <a:r>
                        <a:t> </a:t>
                      </a:r>
                    </a:p>
                  </a:txBody>
                  <a:tcPr marL="50800" marR="50800" marT="50800" marB="50800" anchor="ctr" anchorCtr="0" horzOverflow="overflow">
                    <a:lnR w="28575">
                      <a:miter lim="400000"/>
                    </a:lnR>
                    <a:lnB w="28575">
                      <a:miter lim="400000"/>
                    </a:lnB>
                  </a:tcPr>
                </a:tc>
              </a:tr>
            </a:tbl>
          </a:graphicData>
        </a:graphic>
      </p:graphicFrame>
      <p:sp>
        <p:nvSpPr>
          <p:cNvPr id="6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7" name="cost model = array accesses"/>
          <p:cNvSpPr txBox="1"/>
          <p:nvPr/>
        </p:nvSpPr>
        <p:spPr>
          <a:xfrm>
            <a:off x="9167485" y="8178800"/>
            <a:ext cx="3632201" cy="9017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8702" marR="58702" defTabSz="1295400">
              <a:defRPr sz="1600">
                <a:solidFill>
                  <a:srgbClr val="8D3124"/>
                </a:solidFill>
                <a:uFill>
                  <a:solidFill>
                    <a:srgbClr val="8D3124"/>
                  </a:solidFill>
                </a:uFill>
                <a:latin typeface="Lucida Sans Regular"/>
                <a:ea typeface="Lucida Sans Regular"/>
                <a:cs typeface="Lucida Sans Regular"/>
                <a:sym typeface="Lucida Sans Regular"/>
              </a:defRPr>
            </a:pPr>
            <a:r>
              <a:t>cost model = array accesses</a:t>
            </a:r>
            <a:br/>
          </a:p>
        </p:txBody>
      </p:sp>
      <p:sp>
        <p:nvSpPr>
          <p:cNvPr id="608" name="int count = 0;…"/>
          <p:cNvSpPr/>
          <p:nvPr/>
        </p:nvSpPr>
        <p:spPr>
          <a:xfrm>
            <a:off x="2120617" y="2159000"/>
            <a:ext cx="5422901" cy="2418080"/>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int count = 0;</a:t>
            </a:r>
          </a:p>
          <a:p>
            <a:pPr marL="7224" marR="7224" defTabSz="1295400">
              <a:lnSpc>
                <a:spcPct val="140000"/>
              </a:lnSpc>
              <a:defRPr b="1" sz="2000">
                <a:uFill>
                  <a:solidFill>
                    <a:srgbClr val="000000"/>
                  </a:solidFill>
                </a:uFill>
              </a:defRPr>
            </a:pPr>
            <a:r>
              <a:t>for (int i = 0; i &lt; N; i++)</a:t>
            </a:r>
          </a:p>
          <a:p>
            <a:pPr marL="7224" marR="7224" defTabSz="1295400">
              <a:lnSpc>
                <a:spcPct val="140000"/>
              </a:lnSpc>
              <a:defRPr b="1" sz="2000">
                <a:uFill>
                  <a:solidFill>
                    <a:srgbClr val="000000"/>
                  </a:solidFill>
                </a:uFill>
              </a:defRPr>
            </a:pPr>
            <a:r>
              <a:t>   for (int j = i+1; j &lt; N; j++)</a:t>
            </a:r>
          </a:p>
          <a:p>
            <a:pPr marL="7224" marR="7224" defTabSz="1295400">
              <a:lnSpc>
                <a:spcPct val="140000"/>
              </a:lnSpc>
              <a:defRPr b="1" sz="2000">
                <a:uFill>
                  <a:solidFill>
                    <a:srgbClr val="000000"/>
                  </a:solidFill>
                </a:uFill>
              </a:defRPr>
            </a:pPr>
            <a:r>
              <a:t>      if (</a:t>
            </a:r>
            <a:r>
              <a:rPr>
                <a:solidFill>
                  <a:srgbClr val="8D3124"/>
                </a:solidFill>
                <a:uFill>
                  <a:solidFill>
                    <a:srgbClr val="8D3124"/>
                  </a:solidFill>
                </a:uFill>
              </a:rPr>
              <a:t>a[i]</a:t>
            </a:r>
            <a:r>
              <a:t> + </a:t>
            </a:r>
            <a:r>
              <a:rPr>
                <a:solidFill>
                  <a:srgbClr val="8D3124"/>
                </a:solidFill>
                <a:uFill>
                  <a:solidFill>
                    <a:srgbClr val="8D3124"/>
                  </a:solidFill>
                </a:uFill>
              </a:rPr>
              <a:t>a[j]</a:t>
            </a:r>
            <a:r>
              <a:t> == 0)</a:t>
            </a:r>
          </a:p>
          <a:p>
            <a:pPr marL="7224" marR="7224" defTabSz="1295400">
              <a:lnSpc>
                <a:spcPct val="140000"/>
              </a:lnSpc>
              <a:defRPr b="1" sz="2000">
                <a:uFill>
                  <a:solidFill>
                    <a:srgbClr val="000000"/>
                  </a:solidFill>
                </a:uFill>
              </a:defRPr>
            </a:pPr>
            <a:r>
              <a:t>         count++;</a:t>
            </a:r>
          </a:p>
        </p:txBody>
      </p:sp>
      <p:sp>
        <p:nvSpPr>
          <p:cNvPr id="609" name="Line"/>
          <p:cNvSpPr/>
          <p:nvPr/>
        </p:nvSpPr>
        <p:spPr>
          <a:xfrm>
            <a:off x="8174248" y="8286629"/>
            <a:ext cx="944010" cy="1"/>
          </a:xfrm>
          <a:prstGeom prst="line">
            <a:avLst/>
          </a:prstGeom>
          <a:ln w="25400">
            <a:solidFill>
              <a:srgbClr val="8D3124"/>
            </a:solidFill>
            <a:headEnd type="triangle"/>
          </a:ln>
        </p:spPr>
        <p:txBody>
          <a:bodyPr lIns="0" tIns="0" rIns="0" bIns="0"/>
          <a:lstStyle/>
          <a:p>
            <a:pPr/>
          </a:p>
        </p:txBody>
      </p:sp>
      <p:grpSp>
        <p:nvGrpSpPr>
          <p:cNvPr id="613" name="Group"/>
          <p:cNvGrpSpPr/>
          <p:nvPr/>
        </p:nvGrpSpPr>
        <p:grpSpPr>
          <a:xfrm>
            <a:off x="4515159" y="3708761"/>
            <a:ext cx="7814437" cy="1810043"/>
            <a:chOff x="0" y="0"/>
            <a:chExt cx="7814435" cy="1810042"/>
          </a:xfrm>
        </p:grpSpPr>
        <p:pic>
          <p:nvPicPr>
            <p:cNvPr id="610" name="droppedImage.pdf" descr="droppedImage.pdf"/>
            <p:cNvPicPr>
              <a:picLocks noChangeAspect="1"/>
            </p:cNvPicPr>
            <p:nvPr/>
          </p:nvPicPr>
          <p:blipFill>
            <a:blip r:embed="rId3">
              <a:extLst/>
            </a:blip>
            <a:srcRect l="0" t="0" r="0" b="397"/>
            <a:stretch>
              <a:fillRect/>
            </a:stretch>
          </p:blipFill>
          <p:spPr>
            <a:xfrm>
              <a:off x="3786776" y="780659"/>
              <a:ext cx="4027660" cy="1029384"/>
            </a:xfrm>
            <a:prstGeom prst="rect">
              <a:avLst/>
            </a:prstGeom>
            <a:ln w="12700" cap="flat">
              <a:noFill/>
              <a:round/>
            </a:ln>
            <a:effectLst/>
          </p:spPr>
        </p:pic>
        <p:sp>
          <p:nvSpPr>
            <p:cNvPr id="611" name="Line"/>
            <p:cNvSpPr/>
            <p:nvPr/>
          </p:nvSpPr>
          <p:spPr>
            <a:xfrm>
              <a:off x="1017836" y="41492"/>
              <a:ext cx="2539757" cy="94955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612" name="Line"/>
            <p:cNvSpPr/>
            <p:nvPr/>
          </p:nvSpPr>
          <p:spPr>
            <a:xfrm>
              <a:off x="0" y="0"/>
              <a:ext cx="3567359" cy="99070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pic>
        <p:nvPicPr>
          <p:cNvPr id="614" name="Image" descr="Image"/>
          <p:cNvPicPr>
            <a:picLocks noChangeAspect="1"/>
          </p:cNvPicPr>
          <p:nvPr/>
        </p:nvPicPr>
        <p:blipFill>
          <a:blip r:embed="rId4">
            <a:extLst/>
          </a:blip>
          <a:stretch>
            <a:fillRect/>
          </a:stretch>
        </p:blipFill>
        <p:spPr>
          <a:xfrm>
            <a:off x="3875068" y="9306390"/>
            <a:ext cx="6057901" cy="431801"/>
          </a:xfrm>
          <a:prstGeom prst="rect">
            <a:avLst/>
          </a:prstGeom>
          <a:ln w="12700"/>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Simplification 2:  tilde notation"/>
          <p:cNvSpPr txBox="1"/>
          <p:nvPr>
            <p:ph type="title"/>
          </p:nvPr>
        </p:nvSpPr>
        <p:spPr>
          <a:prstGeom prst="rect">
            <a:avLst/>
          </a:prstGeom>
        </p:spPr>
        <p:txBody>
          <a:bodyPr/>
          <a:lstStyle/>
          <a:p>
            <a:pPr/>
            <a:r>
              <a:t>Simplification 2:  tilde notation</a:t>
            </a:r>
          </a:p>
        </p:txBody>
      </p:sp>
      <p:sp>
        <p:nvSpPr>
          <p:cNvPr id="619" name="Estimate running time (or memory) as a function of input size N.…"/>
          <p:cNvSpPr txBox="1"/>
          <p:nvPr>
            <p:ph type="body" idx="1"/>
          </p:nvPr>
        </p:nvSpPr>
        <p:spPr>
          <a:xfrm>
            <a:off x="335377" y="1319459"/>
            <a:ext cx="11379201" cy="8128001"/>
          </a:xfrm>
          <a:prstGeom prst="rect">
            <a:avLst/>
          </a:prstGeom>
        </p:spPr>
        <p:txBody>
          <a:bodyPr/>
          <a:lstStyle/>
          <a:p>
            <a:pPr lvl="1" marL="1003300" indent="-368300"/>
            <a:r>
              <a:t>Estimate running time</a:t>
            </a:r>
            <a:r>
              <a:t> (or memory)</a:t>
            </a:r>
            <a:r>
              <a:t> as a function of input size </a:t>
            </a:r>
            <a:r>
              <a:rPr i="1">
                <a:latin typeface="Times Roman"/>
                <a:ea typeface="Times Roman"/>
                <a:cs typeface="Times Roman"/>
                <a:sym typeface="Times Roman"/>
              </a:rPr>
              <a:t>N</a:t>
            </a:r>
            <a:r>
              <a:t>.</a:t>
            </a:r>
          </a:p>
          <a:p>
            <a:pPr lvl="1" marL="1003300" indent="-368300">
              <a:defRPr i="1" u="sng">
                <a:solidFill>
                  <a:schemeClr val="accent5">
                    <a:hueOff val="-444211"/>
                    <a:satOff val="-14915"/>
                    <a:lumOff val="22857"/>
                  </a:schemeClr>
                </a:solidFill>
                <a:latin typeface="+mn-lt"/>
                <a:ea typeface="+mn-ea"/>
                <a:cs typeface="+mn-cs"/>
                <a:sym typeface="Helvetica"/>
              </a:defRPr>
            </a:pPr>
            <a:r>
              <a:t>Ignore lower order terms.</a:t>
            </a:r>
          </a:p>
          <a:p>
            <a:pPr lvl="2"/>
            <a:r>
              <a:t>when </a:t>
            </a:r>
            <a:r>
              <a:rPr i="1">
                <a:latin typeface="Times Roman"/>
                <a:ea typeface="Times Roman"/>
                <a:cs typeface="Times Roman"/>
                <a:sym typeface="Times Roman"/>
              </a:rPr>
              <a:t>N</a:t>
            </a:r>
            <a:r>
              <a:t> is large, terms are negligible</a:t>
            </a:r>
          </a:p>
          <a:p>
            <a:pPr lvl="2"/>
            <a:r>
              <a:t>when </a:t>
            </a:r>
            <a:r>
              <a:rPr i="1">
                <a:latin typeface="Times Roman"/>
                <a:ea typeface="Times Roman"/>
                <a:cs typeface="Times Roman"/>
                <a:sym typeface="Times Roman"/>
              </a:rPr>
              <a:t>N</a:t>
            </a:r>
            <a:r>
              <a:t> is small, we don't care</a:t>
            </a:r>
          </a:p>
          <a:p>
            <a:pPr indent="127000"/>
            <a:br/>
            <a:r>
              <a:t>Ex 1.	</a:t>
            </a:r>
            <a:r>
              <a:rPr>
                <a:latin typeface="Times Roman"/>
                <a:ea typeface="Times Roman"/>
                <a:cs typeface="Times Roman"/>
                <a:sym typeface="Times Roman"/>
              </a:rPr>
              <a:t>⅙ </a:t>
            </a:r>
            <a:r>
              <a:rPr i="1">
                <a:latin typeface="Times Roman"/>
                <a:ea typeface="Times Roman"/>
                <a:cs typeface="Times Roman"/>
                <a:sym typeface="Times Roman"/>
              </a:rPr>
              <a:t>N </a:t>
            </a:r>
            <a:r>
              <a:rPr baseline="30500">
                <a:latin typeface="Times Roman"/>
                <a:ea typeface="Times Roman"/>
                <a:cs typeface="Times Roman"/>
                <a:sym typeface="Times Roman"/>
              </a:rPr>
              <a:t>3</a:t>
            </a:r>
            <a:r>
              <a:rPr baseline="30500">
                <a:latin typeface="Times Roman"/>
                <a:ea typeface="Times Roman"/>
                <a:cs typeface="Times Roman"/>
                <a:sym typeface="Times Roman"/>
              </a:rPr>
              <a:t>   </a:t>
            </a:r>
            <a:r>
              <a:rPr>
                <a:latin typeface="Times Roman"/>
                <a:ea typeface="Times Roman"/>
                <a:cs typeface="Times Roman"/>
                <a:sym typeface="Times Roman"/>
              </a:rPr>
              <a:t>+  20 </a:t>
            </a:r>
            <a:r>
              <a:rPr i="1">
                <a:latin typeface="Times Roman"/>
                <a:ea typeface="Times Roman"/>
                <a:cs typeface="Times Roman"/>
                <a:sym typeface="Times Roman"/>
              </a:rPr>
              <a:t>N</a:t>
            </a:r>
            <a:r>
              <a:rPr baseline="30500">
                <a:latin typeface="Times Roman"/>
                <a:ea typeface="Times Roman"/>
                <a:cs typeface="Times Roman"/>
                <a:sym typeface="Times Roman"/>
              </a:rPr>
              <a:t>  </a:t>
            </a:r>
            <a:r>
              <a:rPr>
                <a:latin typeface="Times Roman"/>
                <a:ea typeface="Times Roman"/>
                <a:cs typeface="Times Roman"/>
                <a:sym typeface="Times Roman"/>
              </a:rPr>
              <a:t> +  16		~   </a:t>
            </a:r>
            <a:r>
              <a:rPr>
                <a:latin typeface="Times Roman"/>
                <a:ea typeface="Times Roman"/>
                <a:cs typeface="Times Roman"/>
                <a:sym typeface="Times Roman"/>
              </a:rPr>
              <a:t>⅙ </a:t>
            </a:r>
            <a:r>
              <a:rPr i="1">
                <a:latin typeface="Times Roman"/>
                <a:ea typeface="Times Roman"/>
                <a:cs typeface="Times Roman"/>
                <a:sym typeface="Times Roman"/>
              </a:rPr>
              <a:t>N </a:t>
            </a:r>
            <a:r>
              <a:rPr baseline="30500">
                <a:latin typeface="Times Roman"/>
                <a:ea typeface="Times Roman"/>
                <a:cs typeface="Times Roman"/>
                <a:sym typeface="Times Roman"/>
              </a:rPr>
              <a:t>3</a:t>
            </a:r>
            <a:endParaRPr baseline="30500">
              <a:latin typeface="Times Roman"/>
              <a:ea typeface="Times Roman"/>
              <a:cs typeface="Times Roman"/>
              <a:sym typeface="Times Roman"/>
            </a:endParaRPr>
          </a:p>
          <a:p>
            <a:pPr indent="127000"/>
            <a:r>
              <a:t>Ex 2.	</a:t>
            </a:r>
            <a:r>
              <a:rPr>
                <a:latin typeface="Times Roman"/>
                <a:ea typeface="Times Roman"/>
                <a:cs typeface="Times Roman"/>
                <a:sym typeface="Times Roman"/>
              </a:rPr>
              <a:t>⅙ </a:t>
            </a:r>
            <a:r>
              <a:rPr i="1">
                <a:latin typeface="Times Roman"/>
                <a:ea typeface="Times Roman"/>
                <a:cs typeface="Times Roman"/>
                <a:sym typeface="Times Roman"/>
              </a:rPr>
              <a:t>N </a:t>
            </a:r>
            <a:r>
              <a:rPr baseline="30500">
                <a:latin typeface="Times Roman"/>
                <a:ea typeface="Times Roman"/>
                <a:cs typeface="Times Roman"/>
                <a:sym typeface="Times Roman"/>
              </a:rPr>
              <a:t>3</a:t>
            </a:r>
            <a:r>
              <a:rPr baseline="30500">
                <a:latin typeface="Times Roman"/>
                <a:ea typeface="Times Roman"/>
                <a:cs typeface="Times Roman"/>
                <a:sym typeface="Times Roman"/>
              </a:rPr>
              <a:t>   </a:t>
            </a:r>
            <a:r>
              <a:rPr>
                <a:latin typeface="Times Roman"/>
                <a:ea typeface="Times Roman"/>
                <a:cs typeface="Times Roman"/>
                <a:sym typeface="Times Roman"/>
              </a:rPr>
              <a:t>+  100 </a:t>
            </a:r>
            <a:r>
              <a:rPr i="1">
                <a:latin typeface="Times Roman"/>
                <a:ea typeface="Times Roman"/>
                <a:cs typeface="Times Roman"/>
                <a:sym typeface="Times Roman"/>
              </a:rPr>
              <a:t>N </a:t>
            </a:r>
            <a:r>
              <a:rPr baseline="30500">
                <a:latin typeface="Times Roman"/>
                <a:ea typeface="Times Roman"/>
                <a:cs typeface="Times Roman"/>
                <a:sym typeface="Times Roman"/>
              </a:rPr>
              <a:t>4/3 </a:t>
            </a:r>
            <a:r>
              <a:rPr>
                <a:latin typeface="Times Roman"/>
                <a:ea typeface="Times Roman"/>
                <a:cs typeface="Times Roman"/>
                <a:sym typeface="Times Roman"/>
              </a:rPr>
              <a:t> +  56	~   </a:t>
            </a:r>
            <a:r>
              <a:rPr>
                <a:latin typeface="Times Roman"/>
                <a:ea typeface="Times Roman"/>
                <a:cs typeface="Times Roman"/>
                <a:sym typeface="Times Roman"/>
              </a:rPr>
              <a:t>⅙ </a:t>
            </a:r>
            <a:r>
              <a:rPr i="1">
                <a:latin typeface="Times Roman"/>
                <a:ea typeface="Times Roman"/>
                <a:cs typeface="Times Roman"/>
                <a:sym typeface="Times Roman"/>
              </a:rPr>
              <a:t>N </a:t>
            </a:r>
            <a:r>
              <a:rPr baseline="30500">
                <a:latin typeface="Times Roman"/>
                <a:ea typeface="Times Roman"/>
                <a:cs typeface="Times Roman"/>
                <a:sym typeface="Times Roman"/>
              </a:rPr>
              <a:t>3</a:t>
            </a:r>
            <a:endParaRPr baseline="30500">
              <a:latin typeface="Times Roman"/>
              <a:ea typeface="Times Roman"/>
              <a:cs typeface="Times Roman"/>
              <a:sym typeface="Times Roman"/>
            </a:endParaRPr>
          </a:p>
          <a:p>
            <a:pPr indent="127000"/>
            <a:r>
              <a:t>Ex 3.	</a:t>
            </a:r>
            <a:r>
              <a:rPr>
                <a:latin typeface="Times Roman"/>
                <a:ea typeface="Times Roman"/>
                <a:cs typeface="Times Roman"/>
                <a:sym typeface="Times Roman"/>
              </a:rPr>
              <a:t>⅙ </a:t>
            </a:r>
            <a:r>
              <a:rPr i="1">
                <a:latin typeface="Times Roman"/>
                <a:ea typeface="Times Roman"/>
                <a:cs typeface="Times Roman"/>
                <a:sym typeface="Times Roman"/>
              </a:rPr>
              <a:t>N </a:t>
            </a:r>
            <a:r>
              <a:rPr baseline="30500">
                <a:latin typeface="Times Roman"/>
                <a:ea typeface="Times Roman"/>
                <a:cs typeface="Times Roman"/>
                <a:sym typeface="Times Roman"/>
              </a:rPr>
              <a:t>3   </a:t>
            </a:r>
            <a:r>
              <a:rPr baseline="-1500">
                <a:latin typeface="Symbol"/>
                <a:ea typeface="Symbol"/>
                <a:cs typeface="Symbol"/>
                <a:sym typeface="Symbol"/>
              </a:rPr>
              <a:t>-</a:t>
            </a:r>
            <a:r>
              <a:rPr>
                <a:latin typeface="Times Roman"/>
                <a:ea typeface="Times Roman"/>
                <a:cs typeface="Times Roman"/>
                <a:sym typeface="Times Roman"/>
              </a:rPr>
              <a:t>  ½ </a:t>
            </a:r>
            <a:r>
              <a:rPr i="1">
                <a:latin typeface="Times Roman"/>
                <a:ea typeface="Times Roman"/>
                <a:cs typeface="Times Roman"/>
                <a:sym typeface="Times Roman"/>
              </a:rPr>
              <a:t>N</a:t>
            </a:r>
            <a:r>
              <a:rPr baseline="30500">
                <a:latin typeface="Times Roman"/>
                <a:ea typeface="Times Roman"/>
                <a:cs typeface="Times Roman"/>
                <a:sym typeface="Times Roman"/>
              </a:rPr>
              <a:t>  2</a:t>
            </a:r>
            <a:r>
              <a:rPr i="1">
                <a:latin typeface="Times Roman"/>
                <a:ea typeface="Times Roman"/>
                <a:cs typeface="Times Roman"/>
                <a:sym typeface="Times Roman"/>
              </a:rPr>
              <a:t> </a:t>
            </a:r>
            <a:r>
              <a:rPr baseline="30500">
                <a:latin typeface="Times Roman"/>
                <a:ea typeface="Times Roman"/>
                <a:cs typeface="Times Roman"/>
                <a:sym typeface="Times Roman"/>
              </a:rPr>
              <a:t> </a:t>
            </a:r>
            <a:r>
              <a:rPr i="1">
                <a:latin typeface="Times Roman"/>
                <a:ea typeface="Times Roman"/>
                <a:cs typeface="Times Roman"/>
                <a:sym typeface="Times Roman"/>
              </a:rPr>
              <a:t> </a:t>
            </a:r>
            <a:r>
              <a:rPr>
                <a:latin typeface="Times Roman"/>
                <a:ea typeface="Times Roman"/>
                <a:cs typeface="Times Roman"/>
                <a:sym typeface="Times Roman"/>
              </a:rPr>
              <a:t>+  ⅓  </a:t>
            </a:r>
            <a:r>
              <a:rPr i="1">
                <a:latin typeface="Times Roman"/>
                <a:ea typeface="Times Roman"/>
                <a:cs typeface="Times Roman"/>
                <a:sym typeface="Times Roman"/>
              </a:rPr>
              <a:t>N</a:t>
            </a:r>
            <a:r>
              <a:rPr i="1">
                <a:latin typeface="Times Roman"/>
                <a:ea typeface="Times Roman"/>
                <a:cs typeface="Times Roman"/>
                <a:sym typeface="Times Roman"/>
              </a:rPr>
              <a:t>	</a:t>
            </a:r>
            <a:r>
              <a:rPr>
                <a:latin typeface="Times Roman"/>
                <a:ea typeface="Times Roman"/>
                <a:cs typeface="Times Roman"/>
                <a:sym typeface="Times Roman"/>
              </a:rPr>
              <a:t>~   ⅙ </a:t>
            </a:r>
            <a:r>
              <a:rPr i="1">
                <a:latin typeface="Times Roman"/>
                <a:ea typeface="Times Roman"/>
                <a:cs typeface="Times Roman"/>
                <a:sym typeface="Times Roman"/>
              </a:rPr>
              <a:t>N </a:t>
            </a:r>
            <a:r>
              <a:rPr baseline="30500">
                <a:latin typeface="Times Roman"/>
                <a:ea typeface="Times Roman"/>
                <a:cs typeface="Times Roman"/>
                <a:sym typeface="Times Roman"/>
              </a:rPr>
              <a:t>3</a:t>
            </a:r>
            <a:endParaRPr baseline="30500">
              <a:latin typeface="Times Roman"/>
              <a:ea typeface="Times Roman"/>
              <a:cs typeface="Times Roman"/>
              <a:sym typeface="Times Roman"/>
            </a:endParaRPr>
          </a:p>
          <a:p>
            <a:pPr indent="127000"/>
            <a:br>
              <a:rPr baseline="30500">
                <a:latin typeface="Times Roman"/>
                <a:ea typeface="Times Roman"/>
                <a:cs typeface="Times Roman"/>
                <a:sym typeface="Times Roman"/>
              </a:rPr>
            </a:br>
            <a:br>
              <a:rPr baseline="30500">
                <a:latin typeface="Times Roman"/>
                <a:ea typeface="Times Roman"/>
                <a:cs typeface="Times Roman"/>
                <a:sym typeface="Times Roman"/>
              </a:rPr>
            </a:br>
            <a:br>
              <a:rPr baseline="30500">
                <a:latin typeface="Times Roman"/>
                <a:ea typeface="Times Roman"/>
                <a:cs typeface="Times Roman"/>
                <a:sym typeface="Times Roman"/>
              </a:rPr>
            </a:br>
            <a:br>
              <a:rPr baseline="30500">
                <a:latin typeface="Times Roman"/>
                <a:ea typeface="Times Roman"/>
                <a:cs typeface="Times Roman"/>
                <a:sym typeface="Times Roman"/>
              </a:rPr>
            </a:br>
            <a:br>
              <a:rPr baseline="30500">
                <a:latin typeface="Times Roman"/>
                <a:ea typeface="Times Roman"/>
                <a:cs typeface="Times Roman"/>
                <a:sym typeface="Times Roman"/>
              </a:rPr>
            </a:br>
            <a:br>
              <a:rPr baseline="30500">
                <a:latin typeface="Times Roman"/>
                <a:ea typeface="Times Roman"/>
                <a:cs typeface="Times Roman"/>
                <a:sym typeface="Times Roman"/>
              </a:rPr>
            </a:br>
            <a:r>
              <a:t>Technical definition. </a:t>
            </a:r>
            <a:r>
              <a:t> </a:t>
            </a:r>
            <a:r>
              <a:rPr i="1">
                <a:latin typeface="Times Roman"/>
                <a:ea typeface="Times Roman"/>
                <a:cs typeface="Times Roman"/>
                <a:sym typeface="Times Roman"/>
              </a:rPr>
              <a:t>f</a:t>
            </a:r>
            <a:r>
              <a:rPr>
                <a:latin typeface="Times Roman"/>
                <a:ea typeface="Times Roman"/>
                <a:cs typeface="Times Roman"/>
                <a:sym typeface="Times Roman"/>
              </a:rPr>
              <a:t>(</a:t>
            </a:r>
            <a:r>
              <a:rPr i="1">
                <a:latin typeface="Times Roman"/>
                <a:ea typeface="Times Roman"/>
                <a:cs typeface="Times Roman"/>
                <a:sym typeface="Times Roman"/>
              </a:rPr>
              <a:t>N</a:t>
            </a:r>
            <a:r>
              <a:rPr>
                <a:latin typeface="Times Roman"/>
                <a:ea typeface="Times Roman"/>
                <a:cs typeface="Times Roman"/>
                <a:sym typeface="Times Roman"/>
              </a:rPr>
              <a:t>) ~ </a:t>
            </a:r>
            <a:r>
              <a:rPr i="1">
                <a:latin typeface="Times Roman"/>
                <a:ea typeface="Times Roman"/>
                <a:cs typeface="Times Roman"/>
                <a:sym typeface="Times Roman"/>
              </a:rPr>
              <a:t>g</a:t>
            </a:r>
            <a:r>
              <a:rPr>
                <a:latin typeface="Times Roman"/>
                <a:ea typeface="Times Roman"/>
                <a:cs typeface="Times Roman"/>
                <a:sym typeface="Times Roman"/>
              </a:rPr>
              <a:t>(</a:t>
            </a:r>
            <a:r>
              <a:rPr i="1">
                <a:latin typeface="Times Roman"/>
                <a:ea typeface="Times Roman"/>
                <a:cs typeface="Times Roman"/>
                <a:sym typeface="Times Roman"/>
              </a:rPr>
              <a:t>N</a:t>
            </a:r>
            <a:r>
              <a:rPr>
                <a:latin typeface="Times Roman"/>
                <a:ea typeface="Times Roman"/>
                <a:cs typeface="Times Roman"/>
                <a:sym typeface="Times Roman"/>
              </a:rPr>
              <a:t>)  </a:t>
            </a:r>
            <a:r>
              <a:t>means</a:t>
            </a:r>
          </a:p>
        </p:txBody>
      </p:sp>
      <p:sp>
        <p:nvSpPr>
          <p:cNvPr id="6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1" name="Line"/>
          <p:cNvSpPr/>
          <p:nvPr/>
        </p:nvSpPr>
        <p:spPr>
          <a:xfrm rot="5400000">
            <a:off x="4072608" y="4440484"/>
            <a:ext cx="317501" cy="1879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w="12700">
            <a:solidFill>
              <a:srgbClr val="8D3124"/>
            </a:solidFill>
          </a:ln>
        </p:spPr>
        <p:txBody>
          <a:bodyPr lIns="203200" tIns="203200" rIns="203200" bIns="203200"/>
          <a:lstStyle/>
          <a:p>
            <a:pPr marL="7224" marR="7224" defTabSz="1295400">
              <a:lnSpc>
                <a:spcPct val="120000"/>
              </a:lnSpc>
              <a:defRPr b="1" sz="2000">
                <a:uFill>
                  <a:solidFill>
                    <a:srgbClr val="000000"/>
                  </a:solidFill>
                </a:uFill>
              </a:defRPr>
            </a:pPr>
          </a:p>
        </p:txBody>
      </p:sp>
      <p:sp>
        <p:nvSpPr>
          <p:cNvPr id="622" name="discard lower-order terms (e.g., N = 1000: 166.67 million vs. 166.17 million)"/>
          <p:cNvSpPr txBox="1"/>
          <p:nvPr/>
        </p:nvSpPr>
        <p:spPr>
          <a:xfrm>
            <a:off x="2852866" y="5680084"/>
            <a:ext cx="5158715"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pPr>
            <a:r>
              <a:t>discard lower-order terms</a:t>
            </a:r>
            <a:br/>
            <a:r>
              <a:t>(e.g., N = 1000: 166.67 million vs. 166.17 million)</a:t>
            </a:r>
          </a:p>
        </p:txBody>
      </p:sp>
      <p:pic>
        <p:nvPicPr>
          <p:cNvPr id="623" name="image.pdf" descr="image.pdf"/>
          <p:cNvPicPr>
            <a:picLocks noChangeAspect="0"/>
          </p:cNvPicPr>
          <p:nvPr/>
        </p:nvPicPr>
        <p:blipFill>
          <a:blip r:embed="rId3">
            <a:extLst/>
          </a:blip>
          <a:srcRect l="952" t="0" r="0" b="0"/>
          <a:stretch>
            <a:fillRect/>
          </a:stretch>
        </p:blipFill>
        <p:spPr>
          <a:xfrm>
            <a:off x="6718300" y="8147191"/>
            <a:ext cx="2113281" cy="774418"/>
          </a:xfrm>
          <a:prstGeom prst="rect">
            <a:avLst/>
          </a:prstGeom>
          <a:ln w="12700">
            <a:miter lim="400000"/>
          </a:ln>
        </p:spPr>
      </p:pic>
      <p:pic>
        <p:nvPicPr>
          <p:cNvPr id="624" name="Cubic.pdf" descr="Cubic.pdf"/>
          <p:cNvPicPr>
            <a:picLocks noChangeAspect="1"/>
          </p:cNvPicPr>
          <p:nvPr/>
        </p:nvPicPr>
        <p:blipFill>
          <a:blip r:embed="rId4">
            <a:extLst/>
          </a:blip>
          <a:stretch>
            <a:fillRect/>
          </a:stretch>
        </p:blipFill>
        <p:spPr>
          <a:xfrm>
            <a:off x="8499460" y="3116715"/>
            <a:ext cx="3790998" cy="2896228"/>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9">
                                            <p:txEl>
                                              <p:pRg st="4" end="4"/>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19" grpId="1"/>
      <p:bldP build="whole" bldLvl="1" animBg="1" rev="0" advAuto="0" spid="623" grpId="2"/>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Simplification 2:  tilde notation"/>
          <p:cNvSpPr txBox="1"/>
          <p:nvPr>
            <p:ph type="title"/>
          </p:nvPr>
        </p:nvSpPr>
        <p:spPr>
          <a:prstGeom prst="rect">
            <a:avLst/>
          </a:prstGeom>
        </p:spPr>
        <p:txBody>
          <a:bodyPr/>
          <a:lstStyle/>
          <a:p>
            <a:pPr/>
            <a:r>
              <a:t>Simplification 2:  tilde notation</a:t>
            </a:r>
          </a:p>
        </p:txBody>
      </p:sp>
      <p:sp>
        <p:nvSpPr>
          <p:cNvPr id="629" name="Estimate running time (or memory) as a function of input size N.…"/>
          <p:cNvSpPr txBox="1"/>
          <p:nvPr>
            <p:ph type="body" idx="1"/>
          </p:nvPr>
        </p:nvSpPr>
        <p:spPr>
          <a:prstGeom prst="rect">
            <a:avLst/>
          </a:prstGeom>
        </p:spPr>
        <p:txBody>
          <a:bodyPr/>
          <a:lstStyle/>
          <a:p>
            <a:pPr lvl="1" marL="1003300" indent="-368300"/>
            <a:r>
              <a:t>Estimate running time</a:t>
            </a:r>
            <a:r>
              <a:t> (or memory)</a:t>
            </a:r>
            <a:r>
              <a:t> as a function of input size </a:t>
            </a:r>
            <a:r>
              <a:rPr i="1">
                <a:latin typeface="Times Roman"/>
                <a:ea typeface="Times Roman"/>
                <a:cs typeface="Times Roman"/>
                <a:sym typeface="Times Roman"/>
              </a:rPr>
              <a:t>N</a:t>
            </a:r>
            <a:r>
              <a:t>.</a:t>
            </a:r>
          </a:p>
          <a:p>
            <a:pPr lvl="1" marL="1003300" indent="-368300"/>
            <a:r>
              <a:t>Ignore lower order terms.</a:t>
            </a:r>
          </a:p>
          <a:p>
            <a:pPr lvl="2"/>
            <a:r>
              <a:t>when </a:t>
            </a:r>
            <a:r>
              <a:rPr i="1">
                <a:latin typeface="Times Roman"/>
                <a:ea typeface="Times Roman"/>
                <a:cs typeface="Times Roman"/>
                <a:sym typeface="Times Roman"/>
              </a:rPr>
              <a:t>N</a:t>
            </a:r>
            <a:r>
              <a:t> is large, terms are negligible</a:t>
            </a:r>
          </a:p>
          <a:p>
            <a:pPr lvl="2"/>
            <a:r>
              <a:t>when </a:t>
            </a:r>
            <a:r>
              <a:rPr i="1">
                <a:latin typeface="Times Roman"/>
                <a:ea typeface="Times Roman"/>
                <a:cs typeface="Times Roman"/>
                <a:sym typeface="Times Roman"/>
              </a:rPr>
              <a:t>N</a:t>
            </a:r>
            <a:r>
              <a:t> is small, we don't care</a:t>
            </a:r>
          </a:p>
          <a:p>
            <a:pPr indent="127000"/>
          </a:p>
        </p:txBody>
      </p:sp>
      <p:sp>
        <p:nvSpPr>
          <p:cNvPr id="6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631" name="表格 1"/>
          <p:cNvGraphicFramePr/>
          <p:nvPr/>
        </p:nvGraphicFramePr>
        <p:xfrm>
          <a:off x="1730492" y="5207000"/>
          <a:ext cx="9528503" cy="39370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3262825"/>
                <a:gridCol w="3299781"/>
                <a:gridCol w="2965894"/>
              </a:tblGrid>
              <a:tr h="562428">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operation</a:t>
                      </a:r>
                    </a:p>
                  </a:txBody>
                  <a:tcPr marL="50800" marR="50800" marT="50800" marB="50800" anchor="ctr" anchorCtr="0" horzOverflow="overflow">
                    <a:lnL w="28575">
                      <a:miter lim="400000"/>
                    </a:lnL>
                  </a:tcPr>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frequency</a:t>
                      </a:r>
                    </a:p>
                  </a:txBody>
                  <a:tcPr marL="50800" marR="50800" marT="50800" marB="50800" anchor="ctr" anchorCtr="0" horzOverflow="overflow"/>
                </a:tc>
                <a:tc>
                  <a:txBody>
                    <a:bodyPr/>
                    <a:lstStyle/>
                    <a:p>
                      <a:pPr marL="58702" marR="58702" defTabSz="1295400">
                        <a:lnSpc>
                          <a:spcPct val="130000"/>
                        </a:lnSpc>
                        <a:defRPr sz="1800">
                          <a:solidFill>
                            <a:srgbClr val="000000"/>
                          </a:solidFill>
                          <a:uFillTx/>
                        </a:defRPr>
                      </a:pPr>
                      <a:r>
                        <a:rPr>
                          <a:solidFill>
                            <a:srgbClr val="FFFFFF"/>
                          </a:solidFill>
                          <a:uFill>
                            <a:solidFill>
                              <a:srgbClr val="000000"/>
                            </a:solidFill>
                          </a:uFill>
                        </a:rPr>
                        <a:t>tilde notation</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variable declaration</a:t>
                      </a:r>
                    </a:p>
                  </a:txBody>
                  <a:tcPr marL="50800" marR="50800" marT="50800" marB="50800" anchor="ctr" anchorCtr="0" horzOverflow="overflow">
                    <a:lnL w="28575">
                      <a:miter lim="400000"/>
                    </a:lnL>
                  </a:tcPr>
                </a:tc>
                <a:tc>
                  <a:txBody>
                    <a:bodyPr/>
                    <a:lstStyle/>
                    <a:p>
                      <a:pPr marL="58702" marR="58702" defTabSz="1295400">
                        <a:lnSpc>
                          <a:spcPct val="130000"/>
                        </a:lnSpc>
                        <a:defRPr sz="2000">
                          <a:latin typeface="Times Roman"/>
                          <a:ea typeface="Times Roman"/>
                          <a:cs typeface="Times Roman"/>
                          <a:sym typeface="Times Roman"/>
                        </a:defRPr>
                      </a:pPr>
                      <a:r>
                        <a:rPr i="1"/>
                        <a:t>N</a:t>
                      </a:r>
                      <a:r>
                        <a:t> + 2</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t>~ </a:t>
                      </a:r>
                      <a:r>
                        <a:rPr i="1"/>
                        <a:t>N</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assignment statement</a:t>
                      </a:r>
                    </a:p>
                  </a:txBody>
                  <a:tcPr marL="50800" marR="50800" marT="50800" marB="50800" anchor="ctr" anchorCtr="0" horzOverflow="overflow">
                    <a:lnL w="28575">
                      <a:miter lim="400000"/>
                    </a:lnL>
                  </a:tcPr>
                </a:tc>
                <a:tc>
                  <a:txBody>
                    <a:bodyPr/>
                    <a:lstStyle/>
                    <a:p>
                      <a:pPr marL="58702" marR="58702" defTabSz="1295400">
                        <a:lnSpc>
                          <a:spcPct val="130000"/>
                        </a:lnSpc>
                        <a:defRPr sz="2000">
                          <a:latin typeface="Times Roman"/>
                          <a:ea typeface="Times Roman"/>
                          <a:cs typeface="Times Roman"/>
                          <a:sym typeface="Times Roman"/>
                        </a:defRPr>
                      </a:pPr>
                      <a:r>
                        <a:rPr i="1"/>
                        <a:t>N</a:t>
                      </a:r>
                      <a:r>
                        <a:t> + 2</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t>~ </a:t>
                      </a:r>
                      <a:r>
                        <a:rPr i="1"/>
                        <a:t>N</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less than compare</a:t>
                      </a:r>
                    </a:p>
                  </a:txBody>
                  <a:tcPr marL="50800" marR="50800" marT="50800" marB="50800" anchor="ctr" anchorCtr="0" horzOverflow="overflow">
                    <a:lnL w="28575">
                      <a:miter lim="400000"/>
                    </a:lnL>
                  </a:tcPr>
                </a:tc>
                <a:tc>
                  <a:txBody>
                    <a:bodyPr/>
                    <a:lstStyle/>
                    <a:p>
                      <a:pPr marL="58702" marR="58702" defTabSz="1295400">
                        <a:lnSpc>
                          <a:spcPct val="130000"/>
                        </a:lnSpc>
                        <a:defRPr sz="2000">
                          <a:latin typeface="Times Roman"/>
                          <a:ea typeface="Times Roman"/>
                          <a:cs typeface="Times Roman"/>
                          <a:sym typeface="Times Roman"/>
                        </a:defRPr>
                      </a:pPr>
                      <a:r>
                        <a:t>½ (</a:t>
                      </a:r>
                      <a:r>
                        <a:rPr i="1"/>
                        <a:t>N</a:t>
                      </a:r>
                      <a:r>
                        <a:t> + 1) (</a:t>
                      </a:r>
                      <a:r>
                        <a:rPr i="1"/>
                        <a:t>N</a:t>
                      </a:r>
                      <a:r>
                        <a:t> + 2)</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t>~ ½ </a:t>
                      </a:r>
                      <a:r>
                        <a:rPr i="1"/>
                        <a:t>N </a:t>
                      </a:r>
                      <a:r>
                        <a:rPr baseline="31999"/>
                        <a:t>2</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equal to compare</a:t>
                      </a:r>
                    </a:p>
                  </a:txBody>
                  <a:tcPr marL="50800" marR="50800" marT="50800" marB="50800" anchor="ctr" anchorCtr="0" horzOverflow="overflow">
                    <a:lnL w="28575">
                      <a:miter lim="400000"/>
                    </a:lnL>
                  </a:tcPr>
                </a:tc>
                <a:tc>
                  <a:txBody>
                    <a:bodyPr/>
                    <a:lstStyle/>
                    <a:p>
                      <a:pPr marL="58702" marR="58702" defTabSz="1295400">
                        <a:lnSpc>
                          <a:spcPct val="130000"/>
                        </a:lnSpc>
                        <a:defRPr sz="2000">
                          <a:latin typeface="Times Roman"/>
                          <a:ea typeface="Times Roman"/>
                          <a:cs typeface="Times Roman"/>
                          <a:sym typeface="Times Roman"/>
                        </a:defRPr>
                      </a:pPr>
                      <a:r>
                        <a:t>½ </a:t>
                      </a:r>
                      <a:r>
                        <a:rPr i="1"/>
                        <a:t>N</a:t>
                      </a:r>
                      <a:r>
                        <a:t> (</a:t>
                      </a:r>
                      <a:r>
                        <a:rPr i="1"/>
                        <a:t>N</a:t>
                      </a:r>
                      <a:r>
                        <a:t> − 1)</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t>~ ½ </a:t>
                      </a:r>
                      <a:r>
                        <a:rPr i="1"/>
                        <a:t>N </a:t>
                      </a:r>
                      <a:r>
                        <a:rPr baseline="31999"/>
                        <a:t>2</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array access</a:t>
                      </a:r>
                    </a:p>
                  </a:txBody>
                  <a:tcPr marL="50800" marR="50800" marT="50800" marB="50800" anchor="ctr" anchorCtr="0" horzOverflow="overflow">
                    <a:lnL w="28575">
                      <a:miter lim="400000"/>
                    </a:lnL>
                  </a:tcPr>
                </a:tc>
                <a:tc>
                  <a:txBody>
                    <a:bodyPr/>
                    <a:lstStyle/>
                    <a:p>
                      <a:pPr marL="58702" marR="58702" defTabSz="1295400">
                        <a:lnSpc>
                          <a:spcPct val="130000"/>
                        </a:lnSpc>
                        <a:defRPr sz="2000">
                          <a:latin typeface="Times Roman"/>
                          <a:ea typeface="Times Roman"/>
                          <a:cs typeface="Times Roman"/>
                          <a:sym typeface="Times Roman"/>
                        </a:defRPr>
                      </a:pPr>
                      <a:r>
                        <a:rPr i="1"/>
                        <a:t>N</a:t>
                      </a:r>
                      <a:r>
                        <a:t> (</a:t>
                      </a:r>
                      <a:r>
                        <a:rPr i="1"/>
                        <a:t>N</a:t>
                      </a:r>
                      <a:r>
                        <a:t> − 1)</a:t>
                      </a:r>
                    </a:p>
                  </a:txBody>
                  <a:tcPr marL="50800" marR="50800" marT="50800" marB="50800" anchor="ctr" anchorCtr="0" horzOverflow="overflow"/>
                </a:tc>
                <a:tc>
                  <a:txBody>
                    <a:bodyPr/>
                    <a:lstStyle/>
                    <a:p>
                      <a:pPr marL="58702" marR="58702" defTabSz="1295400">
                        <a:lnSpc>
                          <a:spcPct val="130000"/>
                        </a:lnSpc>
                        <a:defRPr sz="2000">
                          <a:latin typeface="Times Roman"/>
                          <a:ea typeface="Times Roman"/>
                          <a:cs typeface="Times Roman"/>
                          <a:sym typeface="Times Roman"/>
                        </a:defRPr>
                      </a:pPr>
                      <a:r>
                        <a:t>~ </a:t>
                      </a:r>
                      <a:r>
                        <a:rPr i="1"/>
                        <a:t>N </a:t>
                      </a:r>
                      <a:r>
                        <a:rPr baseline="31999"/>
                        <a:t>2</a:t>
                      </a:r>
                    </a:p>
                  </a:txBody>
                  <a:tcPr marL="50800" marR="50800" marT="50800" marB="50800" anchor="ctr" anchorCtr="0" horzOverflow="overflow">
                    <a:lnR w="28575">
                      <a:miter lim="400000"/>
                    </a:lnR>
                  </a:tcPr>
                </a:tc>
              </a:tr>
              <a:tr h="562428">
                <a:tc>
                  <a:txBody>
                    <a:bodyPr/>
                    <a:lstStyle/>
                    <a:p>
                      <a:pPr marL="58702" marR="58702" defTabSz="1295400">
                        <a:lnSpc>
                          <a:spcPct val="130000"/>
                        </a:lnSpc>
                        <a:defRPr sz="1800">
                          <a:uFillTx/>
                        </a:defRPr>
                      </a:pPr>
                      <a:r>
                        <a:rPr>
                          <a:uFill>
                            <a:solidFill>
                              <a:srgbClr val="000000"/>
                            </a:solidFill>
                          </a:uFill>
                        </a:rPr>
                        <a:t>increment</a:t>
                      </a:r>
                    </a:p>
                  </a:txBody>
                  <a:tcPr marL="50800" marR="50800" marT="50800" marB="50800" anchor="ctr" anchorCtr="0" horzOverflow="overflow">
                    <a:lnL w="28575">
                      <a:miter lim="400000"/>
                    </a:lnL>
                    <a:lnB w="28575">
                      <a:miter lim="400000"/>
                    </a:lnB>
                  </a:tcPr>
                </a:tc>
                <a:tc>
                  <a:txBody>
                    <a:bodyPr/>
                    <a:lstStyle/>
                    <a:p>
                      <a:pPr marL="58702" marR="58702" defTabSz="1295400">
                        <a:lnSpc>
                          <a:spcPct val="130000"/>
                        </a:lnSpc>
                        <a:defRPr sz="2000"/>
                      </a:pPr>
                      <a:r>
                        <a:rPr>
                          <a:latin typeface="Times Roman"/>
                          <a:ea typeface="Times Roman"/>
                          <a:cs typeface="Times Roman"/>
                          <a:sym typeface="Times Roman"/>
                        </a:rPr>
                        <a:t>½ </a:t>
                      </a:r>
                      <a:r>
                        <a:rPr i="1">
                          <a:latin typeface="Times Roman"/>
                          <a:ea typeface="Times Roman"/>
                          <a:cs typeface="Times Roman"/>
                          <a:sym typeface="Times Roman"/>
                        </a:rPr>
                        <a:t>N</a:t>
                      </a:r>
                      <a:r>
                        <a:rPr>
                          <a:latin typeface="Times Roman"/>
                          <a:ea typeface="Times Roman"/>
                          <a:cs typeface="Times Roman"/>
                          <a:sym typeface="Times Roman"/>
                        </a:rPr>
                        <a:t> (</a:t>
                      </a:r>
                      <a:r>
                        <a:rPr i="1">
                          <a:latin typeface="Times Roman"/>
                          <a:ea typeface="Times Roman"/>
                          <a:cs typeface="Times Roman"/>
                          <a:sym typeface="Times Roman"/>
                        </a:rPr>
                        <a:t>N</a:t>
                      </a:r>
                      <a:r>
                        <a:rPr>
                          <a:latin typeface="Times Roman"/>
                          <a:ea typeface="Times Roman"/>
                          <a:cs typeface="Times Roman"/>
                          <a:sym typeface="Times Roman"/>
                        </a:rPr>
                        <a:t> − 1)</a:t>
                      </a:r>
                      <a:r>
                        <a:t> to </a:t>
                      </a:r>
                      <a:r>
                        <a:rPr i="1">
                          <a:latin typeface="Times Roman"/>
                          <a:ea typeface="Times Roman"/>
                          <a:cs typeface="Times Roman"/>
                          <a:sym typeface="Times Roman"/>
                        </a:rPr>
                        <a:t>N</a:t>
                      </a:r>
                      <a:r>
                        <a:rPr>
                          <a:latin typeface="Times Roman"/>
                          <a:ea typeface="Times Roman"/>
                          <a:cs typeface="Times Roman"/>
                          <a:sym typeface="Times Roman"/>
                        </a:rPr>
                        <a:t> (</a:t>
                      </a:r>
                      <a:r>
                        <a:rPr i="1">
                          <a:latin typeface="Times Roman"/>
                          <a:ea typeface="Times Roman"/>
                          <a:cs typeface="Times Roman"/>
                          <a:sym typeface="Times Roman"/>
                        </a:rPr>
                        <a:t>N</a:t>
                      </a:r>
                      <a:r>
                        <a:rPr>
                          <a:latin typeface="Times Roman"/>
                          <a:ea typeface="Times Roman"/>
                          <a:cs typeface="Times Roman"/>
                          <a:sym typeface="Times Roman"/>
                        </a:rPr>
                        <a:t> − 1)</a:t>
                      </a:r>
                      <a:r>
                        <a:t> </a:t>
                      </a:r>
                    </a:p>
                  </a:txBody>
                  <a:tcPr marL="50800" marR="50800" marT="50800" marB="50800" anchor="ctr" anchorCtr="0" horzOverflow="overflow">
                    <a:lnB w="28575">
                      <a:miter lim="400000"/>
                    </a:lnB>
                  </a:tcPr>
                </a:tc>
                <a:tc>
                  <a:txBody>
                    <a:bodyPr/>
                    <a:lstStyle/>
                    <a:p>
                      <a:pPr marL="58702" marR="58702" defTabSz="1295400">
                        <a:lnSpc>
                          <a:spcPct val="130000"/>
                        </a:lnSpc>
                        <a:defRPr sz="2000"/>
                      </a:pPr>
                      <a:r>
                        <a:rPr>
                          <a:latin typeface="Times Roman"/>
                          <a:ea typeface="Times Roman"/>
                          <a:cs typeface="Times Roman"/>
                          <a:sym typeface="Times Roman"/>
                        </a:rPr>
                        <a:t>~ ½ </a:t>
                      </a:r>
                      <a:r>
                        <a:rPr i="1">
                          <a:latin typeface="Times Roman"/>
                          <a:ea typeface="Times Roman"/>
                          <a:cs typeface="Times Roman"/>
                          <a:sym typeface="Times Roman"/>
                        </a:rPr>
                        <a:t>N </a:t>
                      </a:r>
                      <a:r>
                        <a:rPr baseline="31999">
                          <a:latin typeface="Times Roman"/>
                          <a:ea typeface="Times Roman"/>
                          <a:cs typeface="Times Roman"/>
                          <a:sym typeface="Times Roman"/>
                        </a:rPr>
                        <a:t>2</a:t>
                      </a:r>
                      <a:r>
                        <a:t>  to  </a:t>
                      </a:r>
                      <a:r>
                        <a:rPr>
                          <a:latin typeface="Times Roman"/>
                          <a:ea typeface="Times Roman"/>
                          <a:cs typeface="Times Roman"/>
                          <a:sym typeface="Times Roman"/>
                        </a:rPr>
                        <a:t>~ </a:t>
                      </a:r>
                      <a:r>
                        <a:rPr i="1">
                          <a:latin typeface="Times Roman"/>
                          <a:ea typeface="Times Roman"/>
                          <a:cs typeface="Times Roman"/>
                          <a:sym typeface="Times Roman"/>
                        </a:rPr>
                        <a:t>N </a:t>
                      </a:r>
                      <a:r>
                        <a:rPr baseline="31999">
                          <a:latin typeface="Times Roman"/>
                          <a:ea typeface="Times Roman"/>
                          <a:cs typeface="Times Roman"/>
                          <a:sym typeface="Times Roman"/>
                        </a:rPr>
                        <a:t>2</a:t>
                      </a:r>
                    </a:p>
                  </a:txBody>
                  <a:tcPr marL="50800" marR="50800" marT="50800" marB="50800" anchor="ctr" anchorCtr="0" horzOverflow="overflow">
                    <a:lnR w="28575">
                      <a:miter lim="400000"/>
                    </a:lnR>
                    <a:lnB w="28575">
                      <a:miter lim="400000"/>
                    </a:lnB>
                  </a:tcPr>
                </a:tc>
              </a:tr>
            </a:tbl>
          </a:graphicData>
        </a:graphic>
      </p:graphicFrame>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Example:  2-Sum"/>
          <p:cNvSpPr txBox="1"/>
          <p:nvPr>
            <p:ph type="title"/>
          </p:nvPr>
        </p:nvSpPr>
        <p:spPr>
          <a:prstGeom prst="rect">
            <a:avLst/>
          </a:prstGeom>
        </p:spPr>
        <p:txBody>
          <a:bodyPr/>
          <a:lstStyle/>
          <a:p>
            <a:pPr/>
            <a:r>
              <a:t>Example:  </a:t>
            </a:r>
            <a:r>
              <a:rPr cap="small"/>
              <a:t>2-Sum</a:t>
            </a:r>
          </a:p>
        </p:txBody>
      </p:sp>
      <p:sp>
        <p:nvSpPr>
          <p:cNvPr id="634" name="Q.  Approximately how many array accesses as a function of input size N ?…"/>
          <p:cNvSpPr txBox="1"/>
          <p:nvPr>
            <p:ph type="body" idx="1"/>
          </p:nvPr>
        </p:nvSpPr>
        <p:spPr>
          <a:xfrm>
            <a:off x="346530" y="1412735"/>
            <a:ext cx="11864502" cy="8128001"/>
          </a:xfrm>
          <a:prstGeom prst="rect">
            <a:avLst/>
          </a:prstGeom>
        </p:spPr>
        <p:txBody>
          <a:bodyPr/>
          <a:lstStyle/>
          <a:p>
            <a:pPr indent="127000"/>
            <a:r>
              <a:t>Q. </a:t>
            </a:r>
            <a:r>
              <a:t> </a:t>
            </a:r>
            <a:r>
              <a:rPr>
                <a:solidFill>
                  <a:srgbClr val="8D3124"/>
                </a:solidFill>
                <a:uFill>
                  <a:solidFill>
                    <a:srgbClr val="8D3124"/>
                  </a:solidFill>
                </a:uFill>
              </a:rPr>
              <a:t>Approximately</a:t>
            </a:r>
            <a:r>
              <a:t> how many </a:t>
            </a:r>
            <a:r>
              <a:rPr>
                <a:solidFill>
                  <a:srgbClr val="8D3124"/>
                </a:solidFill>
                <a:uFill>
                  <a:solidFill>
                    <a:srgbClr val="8D3124"/>
                  </a:solidFill>
                </a:uFill>
              </a:rPr>
              <a:t>array accesses</a:t>
            </a:r>
            <a:r>
              <a:t> as a function </a:t>
            </a:r>
            <a:r>
              <a:t>of input size </a:t>
            </a:r>
            <a:r>
              <a:rPr i="1">
                <a:latin typeface="Times Roman"/>
                <a:ea typeface="Times Roman"/>
                <a:cs typeface="Times Roman"/>
                <a:sym typeface="Times Roman"/>
              </a:rPr>
              <a:t>N </a:t>
            </a:r>
            <a:r>
              <a:t>?</a:t>
            </a:r>
          </a:p>
          <a:p>
            <a:pPr indent="127000"/>
          </a:p>
          <a:p>
            <a:pPr indent="127000"/>
          </a:p>
          <a:p>
            <a:pPr indent="127000"/>
          </a:p>
          <a:p>
            <a:pPr indent="127000"/>
          </a:p>
          <a:p>
            <a:pPr indent="127000"/>
          </a:p>
          <a:p>
            <a:pPr indent="127000"/>
          </a:p>
          <a:p>
            <a:pPr indent="127000"/>
          </a:p>
          <a:p>
            <a:pPr indent="127000"/>
          </a:p>
          <a:p>
            <a:pPr indent="127000"/>
            <a:r>
              <a:t>A. </a:t>
            </a:r>
            <a:r>
              <a:t> </a:t>
            </a:r>
            <a:r>
              <a:rPr baseline="31999">
                <a:latin typeface="Times Roman"/>
                <a:ea typeface="Times Roman"/>
                <a:cs typeface="Times Roman"/>
                <a:sym typeface="Times Roman"/>
              </a:rPr>
              <a:t>  </a:t>
            </a:r>
            <a:r>
              <a:rPr i="1">
                <a:latin typeface="Times Roman"/>
                <a:ea typeface="Times Roman"/>
                <a:cs typeface="Times Roman"/>
                <a:sym typeface="Times Roman"/>
              </a:rPr>
              <a:t>~  N</a:t>
            </a:r>
            <a:r>
              <a:rPr baseline="31999">
                <a:latin typeface="Times Roman"/>
                <a:ea typeface="Times Roman"/>
                <a:cs typeface="Times Roman"/>
                <a:sym typeface="Times Roman"/>
              </a:rPr>
              <a:t> 2</a:t>
            </a:r>
            <a:r>
              <a:rPr i="1">
                <a:latin typeface="Times Roman"/>
                <a:ea typeface="Times Roman"/>
                <a:cs typeface="Times Roman"/>
                <a:sym typeface="Times Roman"/>
              </a:rPr>
              <a:t> </a:t>
            </a:r>
            <a:r>
              <a:t>array accesses.</a:t>
            </a:r>
          </a:p>
          <a:p>
            <a:pPr indent="127000"/>
          </a:p>
          <a:p>
            <a:pPr indent="127000"/>
          </a:p>
          <a:p>
            <a:pPr indent="127000"/>
          </a:p>
          <a:p>
            <a:pPr indent="127000"/>
          </a:p>
          <a:p>
            <a:pPr indent="127000"/>
          </a:p>
          <a:p>
            <a:pPr indent="127000"/>
            <a:r>
              <a:t>Bottom line.  </a:t>
            </a:r>
            <a:r>
              <a:t>Use </a:t>
            </a:r>
            <a:r>
              <a:rPr>
                <a:solidFill>
                  <a:srgbClr val="8D3124"/>
                </a:solidFill>
                <a:uFill>
                  <a:solidFill>
                    <a:srgbClr val="8D3124"/>
                  </a:solidFill>
                </a:uFill>
              </a:rPr>
              <a:t>cost model</a:t>
            </a:r>
            <a:r>
              <a:t> and </a:t>
            </a:r>
            <a:r>
              <a:rPr>
                <a:solidFill>
                  <a:srgbClr val="8D3124"/>
                </a:solidFill>
                <a:uFill>
                  <a:solidFill>
                    <a:srgbClr val="8D3124"/>
                  </a:solidFill>
                </a:uFill>
              </a:rPr>
              <a:t>tilde notation</a:t>
            </a:r>
            <a:r>
              <a:t> to simplify counts.</a:t>
            </a:r>
          </a:p>
        </p:txBody>
      </p:sp>
      <p:sp>
        <p:nvSpPr>
          <p:cNvPr id="635" name="int count = 0;…"/>
          <p:cNvSpPr/>
          <p:nvPr/>
        </p:nvSpPr>
        <p:spPr>
          <a:xfrm>
            <a:off x="2120617" y="2194559"/>
            <a:ext cx="6565901" cy="241808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int count = 0;</a:t>
            </a:r>
          </a:p>
          <a:p>
            <a:pPr marL="7224" marR="7224" defTabSz="1295400">
              <a:lnSpc>
                <a:spcPct val="140000"/>
              </a:lnSpc>
              <a:defRPr b="1" sz="2000">
                <a:uFill>
                  <a:solidFill>
                    <a:srgbClr val="000000"/>
                  </a:solidFill>
                </a:uFill>
              </a:defRPr>
            </a:pPr>
            <a:r>
              <a:t>for (int i = 0; i &lt; N; i++)</a:t>
            </a:r>
          </a:p>
          <a:p>
            <a:pPr marL="7224" marR="7224" defTabSz="1295400">
              <a:lnSpc>
                <a:spcPct val="140000"/>
              </a:lnSpc>
              <a:defRPr b="1" sz="2000">
                <a:uFill>
                  <a:solidFill>
                    <a:srgbClr val="000000"/>
                  </a:solidFill>
                </a:uFill>
              </a:defRPr>
            </a:pPr>
            <a:r>
              <a:t>   for (int j = i+1; j &lt; N; j++)</a:t>
            </a:r>
          </a:p>
          <a:p>
            <a:pPr marL="7224" marR="7224" defTabSz="1295400">
              <a:lnSpc>
                <a:spcPct val="140000"/>
              </a:lnSpc>
              <a:defRPr b="1" sz="2000">
                <a:uFill>
                  <a:solidFill>
                    <a:srgbClr val="000000"/>
                  </a:solidFill>
                </a:uFill>
              </a:defRPr>
            </a:pPr>
            <a:r>
              <a:t>      if (</a:t>
            </a:r>
            <a:r>
              <a:rPr>
                <a:solidFill>
                  <a:srgbClr val="8D3124"/>
                </a:solidFill>
                <a:uFill>
                  <a:solidFill>
                    <a:srgbClr val="8D3124"/>
                  </a:solidFill>
                </a:uFill>
              </a:rPr>
              <a:t>a[i]</a:t>
            </a:r>
            <a:r>
              <a:t> + </a:t>
            </a:r>
            <a:r>
              <a:rPr>
                <a:solidFill>
                  <a:srgbClr val="8D3124"/>
                </a:solidFill>
                <a:uFill>
                  <a:solidFill>
                    <a:srgbClr val="8D3124"/>
                  </a:solidFill>
                </a:uFill>
              </a:rPr>
              <a:t>a[j]</a:t>
            </a:r>
            <a:r>
              <a:t> == 0)</a:t>
            </a:r>
          </a:p>
          <a:p>
            <a:pPr marL="7224" marR="7224" defTabSz="1295400">
              <a:lnSpc>
                <a:spcPct val="140000"/>
              </a:lnSpc>
              <a:defRPr b="1" sz="2000">
                <a:uFill>
                  <a:solidFill>
                    <a:srgbClr val="000000"/>
                  </a:solidFill>
                </a:uFill>
              </a:defRPr>
            </a:pPr>
            <a:r>
              <a:t>         count++;</a:t>
            </a:r>
          </a:p>
        </p:txBody>
      </p:sp>
      <p:sp>
        <p:nvSpPr>
          <p:cNvPr id="6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7" name="&quot;inner loop&quot;"/>
          <p:cNvSpPr txBox="1"/>
          <p:nvPr/>
        </p:nvSpPr>
        <p:spPr>
          <a:xfrm>
            <a:off x="9537700" y="3416300"/>
            <a:ext cx="1332054"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8D3124"/>
                </a:solidFill>
                <a:uFill>
                  <a:solidFill>
                    <a:srgbClr val="8D3124"/>
                  </a:solidFill>
                </a:uFill>
                <a:latin typeface="Lucida Sans Regular"/>
                <a:ea typeface="Lucida Sans Regular"/>
                <a:cs typeface="Lucida Sans Regular"/>
                <a:sym typeface="Lucida Sans Regular"/>
              </a:defRPr>
            </a:lvl1pPr>
          </a:lstStyle>
          <a:p>
            <a:pPr/>
            <a:r>
              <a:t>"inner loop"</a:t>
            </a:r>
          </a:p>
        </p:txBody>
      </p:sp>
      <p:sp>
        <p:nvSpPr>
          <p:cNvPr id="638" name="Line"/>
          <p:cNvSpPr/>
          <p:nvPr/>
        </p:nvSpPr>
        <p:spPr>
          <a:xfrm>
            <a:off x="8119840" y="3562852"/>
            <a:ext cx="1364477" cy="2"/>
          </a:xfrm>
          <a:prstGeom prst="line">
            <a:avLst/>
          </a:prstGeom>
          <a:ln w="25400">
            <a:solidFill>
              <a:srgbClr val="8D3124"/>
            </a:solidFill>
            <a:headEnd type="triangle"/>
          </a:ln>
        </p:spPr>
        <p:txBody>
          <a:bodyPr lIns="0" tIns="0" rIns="0" bIns="0"/>
          <a:lstStyle/>
          <a:p>
            <a:pPr/>
          </a:p>
        </p:txBody>
      </p:sp>
      <p:grpSp>
        <p:nvGrpSpPr>
          <p:cNvPr id="642" name="Group"/>
          <p:cNvGrpSpPr/>
          <p:nvPr/>
        </p:nvGrpSpPr>
        <p:grpSpPr>
          <a:xfrm>
            <a:off x="4475374" y="3971778"/>
            <a:ext cx="7814437" cy="1810044"/>
            <a:chOff x="0" y="0"/>
            <a:chExt cx="7814435" cy="1810042"/>
          </a:xfrm>
        </p:grpSpPr>
        <p:pic>
          <p:nvPicPr>
            <p:cNvPr id="639" name="droppedImage.pdf" descr="droppedImage.pdf"/>
            <p:cNvPicPr>
              <a:picLocks noChangeAspect="1"/>
            </p:cNvPicPr>
            <p:nvPr/>
          </p:nvPicPr>
          <p:blipFill>
            <a:blip r:embed="rId2">
              <a:extLst/>
            </a:blip>
            <a:srcRect l="0" t="0" r="0" b="397"/>
            <a:stretch>
              <a:fillRect/>
            </a:stretch>
          </p:blipFill>
          <p:spPr>
            <a:xfrm>
              <a:off x="3786776" y="780659"/>
              <a:ext cx="4027660" cy="1029384"/>
            </a:xfrm>
            <a:prstGeom prst="rect">
              <a:avLst/>
            </a:prstGeom>
            <a:ln w="12700" cap="flat">
              <a:noFill/>
              <a:round/>
            </a:ln>
            <a:effectLst/>
          </p:spPr>
        </p:pic>
        <p:sp>
          <p:nvSpPr>
            <p:cNvPr id="640" name="Line"/>
            <p:cNvSpPr/>
            <p:nvPr/>
          </p:nvSpPr>
          <p:spPr>
            <a:xfrm>
              <a:off x="1017836" y="41492"/>
              <a:ext cx="2539757" cy="949551"/>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sp>
          <p:nvSpPr>
            <p:cNvPr id="641" name="Line"/>
            <p:cNvSpPr/>
            <p:nvPr/>
          </p:nvSpPr>
          <p:spPr>
            <a:xfrm>
              <a:off x="0" y="0"/>
              <a:ext cx="3567359" cy="990704"/>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2" name="About Algorithm Analysis"/>
          <p:cNvSpPr txBox="1"/>
          <p:nvPr>
            <p:ph type="title"/>
          </p:nvPr>
        </p:nvSpPr>
        <p:spPr>
          <a:prstGeom prst="rect">
            <a:avLst/>
          </a:prstGeom>
        </p:spPr>
        <p:txBody>
          <a:bodyPr/>
          <a:lstStyle/>
          <a:p>
            <a:pPr/>
            <a:r>
              <a:t>About Algorithm Analysis</a:t>
            </a:r>
          </a:p>
        </p:txBody>
      </p:sp>
      <p:sp>
        <p:nvSpPr>
          <p:cNvPr id="123" name="Double-click to edit"/>
          <p:cNvSpPr txBox="1"/>
          <p:nvPr>
            <p:ph type="body" idx="1"/>
          </p:nvPr>
        </p:nvSpPr>
        <p:spPr>
          <a:prstGeom prst="rect">
            <a:avLst/>
          </a:prstGeom>
        </p:spPr>
        <p:txBody>
          <a:bodyPr/>
          <a:lstStyle/>
          <a:p>
            <a:pPr/>
          </a:p>
        </p:txBody>
      </p:sp>
      <p:sp>
        <p:nvSpPr>
          <p:cNvPr id="124"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5" name="Image" descr="Image"/>
          <p:cNvPicPr>
            <a:picLocks noChangeAspect="1"/>
          </p:cNvPicPr>
          <p:nvPr/>
        </p:nvPicPr>
        <p:blipFill>
          <a:blip r:embed="rId2">
            <a:extLst/>
          </a:blip>
          <a:stretch>
            <a:fillRect/>
          </a:stretch>
        </p:blipFill>
        <p:spPr>
          <a:xfrm>
            <a:off x="876585" y="1168292"/>
            <a:ext cx="10985713" cy="8247895"/>
          </a:xfrm>
          <a:prstGeom prst="rect">
            <a:avLst/>
          </a:prstGeom>
          <a:ln w="12700"/>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Example:  3-Sum"/>
          <p:cNvSpPr txBox="1"/>
          <p:nvPr>
            <p:ph type="title"/>
          </p:nvPr>
        </p:nvSpPr>
        <p:spPr>
          <a:prstGeom prst="rect">
            <a:avLst/>
          </a:prstGeom>
        </p:spPr>
        <p:txBody>
          <a:bodyPr/>
          <a:lstStyle/>
          <a:p>
            <a:pPr/>
            <a:r>
              <a:t>Example:  </a:t>
            </a:r>
            <a:r>
              <a:rPr cap="small"/>
              <a:t>3-Sum</a:t>
            </a:r>
          </a:p>
        </p:txBody>
      </p:sp>
      <p:sp>
        <p:nvSpPr>
          <p:cNvPr id="645" name="Q.  Approximately how many array accesses as a function of input size N ?…"/>
          <p:cNvSpPr txBox="1"/>
          <p:nvPr>
            <p:ph type="body" idx="1"/>
          </p:nvPr>
        </p:nvSpPr>
        <p:spPr>
          <a:xfrm>
            <a:off x="414967" y="1350516"/>
            <a:ext cx="12380470" cy="8663625"/>
          </a:xfrm>
          <a:prstGeom prst="rect">
            <a:avLst/>
          </a:prstGeom>
        </p:spPr>
        <p:txBody>
          <a:bodyPr/>
          <a:lstStyle/>
          <a:p>
            <a:pPr indent="127000"/>
            <a:r>
              <a:t>Q. </a:t>
            </a:r>
            <a:r>
              <a:t> </a:t>
            </a:r>
            <a:r>
              <a:rPr>
                <a:solidFill>
                  <a:srgbClr val="8D3124"/>
                </a:solidFill>
                <a:uFill>
                  <a:solidFill>
                    <a:srgbClr val="8D3124"/>
                  </a:solidFill>
                </a:uFill>
              </a:rPr>
              <a:t>Approximately</a:t>
            </a:r>
            <a:r>
              <a:t> how many </a:t>
            </a:r>
            <a:r>
              <a:rPr>
                <a:solidFill>
                  <a:srgbClr val="8D3124"/>
                </a:solidFill>
                <a:uFill>
                  <a:solidFill>
                    <a:srgbClr val="8D3124"/>
                  </a:solidFill>
                </a:uFill>
              </a:rPr>
              <a:t>array accesses</a:t>
            </a:r>
            <a:r>
              <a:t> as a function </a:t>
            </a:r>
            <a:r>
              <a:t>of input size </a:t>
            </a:r>
            <a:r>
              <a:rPr i="1">
                <a:latin typeface="Times Roman"/>
                <a:ea typeface="Times Roman"/>
                <a:cs typeface="Times Roman"/>
                <a:sym typeface="Times Roman"/>
              </a:rPr>
              <a:t>N </a:t>
            </a:r>
            <a:r>
              <a:t>?</a:t>
            </a:r>
          </a:p>
          <a:p>
            <a:pPr indent="127000"/>
          </a:p>
          <a:p>
            <a:pPr indent="127000"/>
          </a:p>
          <a:p>
            <a:pPr indent="127000"/>
          </a:p>
          <a:p>
            <a:pPr indent="127000"/>
          </a:p>
          <a:p>
            <a:pPr indent="127000"/>
          </a:p>
          <a:p>
            <a:pPr indent="127000"/>
          </a:p>
          <a:p>
            <a:pPr indent="127000"/>
          </a:p>
          <a:p>
            <a:pPr indent="127000"/>
          </a:p>
          <a:p>
            <a:pPr indent="127000"/>
            <a:r>
              <a:t>A. </a:t>
            </a:r>
            <a:r>
              <a:t> </a:t>
            </a:r>
            <a:r>
              <a:rPr i="1">
                <a:latin typeface="Times Roman"/>
                <a:ea typeface="Times Roman"/>
                <a:cs typeface="Times Roman"/>
                <a:sym typeface="Times Roman"/>
              </a:rPr>
              <a:t>~ </a:t>
            </a:r>
            <a:r>
              <a:rPr>
                <a:latin typeface="Times Roman"/>
                <a:ea typeface="Times Roman"/>
                <a:cs typeface="Times Roman"/>
                <a:sym typeface="Times Roman"/>
              </a:rPr>
              <a:t>1/2</a:t>
            </a:r>
            <a:r>
              <a:rPr i="1">
                <a:latin typeface="Times Roman"/>
                <a:ea typeface="Times Roman"/>
                <a:cs typeface="Times Roman"/>
                <a:sym typeface="Times Roman"/>
              </a:rPr>
              <a:t> N</a:t>
            </a:r>
            <a:r>
              <a:rPr baseline="31999">
                <a:latin typeface="Times Roman"/>
                <a:ea typeface="Times Roman"/>
                <a:cs typeface="Times Roman"/>
                <a:sym typeface="Times Roman"/>
              </a:rPr>
              <a:t> 3</a:t>
            </a:r>
            <a:r>
              <a:rPr i="1">
                <a:latin typeface="Times Roman"/>
                <a:ea typeface="Times Roman"/>
                <a:cs typeface="Times Roman"/>
                <a:sym typeface="Times Roman"/>
              </a:rPr>
              <a:t> </a:t>
            </a:r>
            <a:r>
              <a:t>array accesses.</a:t>
            </a:r>
          </a:p>
          <a:p>
            <a:pPr indent="127000"/>
          </a:p>
          <a:p>
            <a:pPr indent="127000"/>
          </a:p>
          <a:p>
            <a:pPr indent="127000"/>
          </a:p>
          <a:p>
            <a:pPr indent="127000"/>
          </a:p>
          <a:p>
            <a:pPr indent="127000"/>
          </a:p>
          <a:p>
            <a:pPr indent="127000"/>
            <a:r>
              <a:t>Bottom line.  </a:t>
            </a:r>
            <a:r>
              <a:t>Use </a:t>
            </a:r>
            <a:r>
              <a:rPr>
                <a:solidFill>
                  <a:srgbClr val="8D3124"/>
                </a:solidFill>
                <a:uFill>
                  <a:solidFill>
                    <a:srgbClr val="8D3124"/>
                  </a:solidFill>
                </a:uFill>
              </a:rPr>
              <a:t>cost model</a:t>
            </a:r>
            <a:r>
              <a:t> and </a:t>
            </a:r>
            <a:r>
              <a:rPr>
                <a:solidFill>
                  <a:srgbClr val="8D3124"/>
                </a:solidFill>
                <a:uFill>
                  <a:solidFill>
                    <a:srgbClr val="8D3124"/>
                  </a:solidFill>
                </a:uFill>
              </a:rPr>
              <a:t>tilde notation</a:t>
            </a:r>
            <a:r>
              <a:t> to simplify counts.</a:t>
            </a:r>
          </a:p>
        </p:txBody>
      </p:sp>
      <p:sp>
        <p:nvSpPr>
          <p:cNvPr id="646" name="int count = 0;…"/>
          <p:cNvSpPr/>
          <p:nvPr/>
        </p:nvSpPr>
        <p:spPr>
          <a:xfrm>
            <a:off x="2184117" y="2194559"/>
            <a:ext cx="6565901" cy="2844801"/>
          </a:xfrm>
          <a:prstGeom prst="rect">
            <a:avLst/>
          </a:prstGeom>
          <a:solidFill>
            <a:srgbClr val="CBCBCB"/>
          </a:solidFill>
          <a:ln w="12700"/>
          <a:extLst>
            <a:ext uri="{C572A759-6A51-4108-AA02-DFA0A04FC94B}">
              <ma14:wrappingTextBoxFlag xmlns:ma14="http://schemas.microsoft.com/office/mac/drawingml/2011/main" val="1"/>
            </a:ext>
          </a:extLst>
        </p:spPr>
        <p:txBody>
          <a:bodyPr lIns="203200" tIns="203200" rIns="203200" bIns="203200">
            <a:spAutoFit/>
          </a:bodyPr>
          <a:lstStyle/>
          <a:p>
            <a:pPr marL="7224" marR="7224" defTabSz="1295400">
              <a:lnSpc>
                <a:spcPct val="140000"/>
              </a:lnSpc>
              <a:defRPr b="1" sz="2000">
                <a:uFill>
                  <a:solidFill>
                    <a:srgbClr val="000000"/>
                  </a:solidFill>
                </a:uFill>
              </a:defRPr>
            </a:pPr>
            <a:r>
              <a:t>int count = 0;</a:t>
            </a:r>
          </a:p>
          <a:p>
            <a:pPr marL="7224" marR="7224" defTabSz="1295400">
              <a:lnSpc>
                <a:spcPct val="140000"/>
              </a:lnSpc>
              <a:defRPr b="1" sz="2000">
                <a:uFill>
                  <a:solidFill>
                    <a:srgbClr val="000000"/>
                  </a:solidFill>
                </a:uFill>
              </a:defRPr>
            </a:pPr>
            <a:r>
              <a:t>for (int i = 0; i &lt; N; i++)</a:t>
            </a:r>
          </a:p>
          <a:p>
            <a:pPr marL="7224" marR="7224" defTabSz="1295400">
              <a:lnSpc>
                <a:spcPct val="140000"/>
              </a:lnSpc>
              <a:defRPr b="1" sz="2000">
                <a:uFill>
                  <a:solidFill>
                    <a:srgbClr val="000000"/>
                  </a:solidFill>
                </a:uFill>
              </a:defRPr>
            </a:pPr>
            <a:r>
              <a:t>   for (int j = i+1; j &lt; N; j++)</a:t>
            </a:r>
          </a:p>
          <a:p>
            <a:pPr marL="7224" marR="7224" defTabSz="1295400">
              <a:lnSpc>
                <a:spcPct val="140000"/>
              </a:lnSpc>
              <a:defRPr b="1" sz="2000">
                <a:uFill>
                  <a:solidFill>
                    <a:srgbClr val="000000"/>
                  </a:solidFill>
                </a:uFill>
              </a:defRPr>
            </a:pPr>
            <a:r>
              <a:t>      for (int k = j+1; k &lt; N; k++)</a:t>
            </a:r>
          </a:p>
          <a:p>
            <a:pPr marL="7224" marR="7224" defTabSz="1295400">
              <a:lnSpc>
                <a:spcPct val="140000"/>
              </a:lnSpc>
              <a:defRPr b="1" sz="2000">
                <a:uFill>
                  <a:solidFill>
                    <a:srgbClr val="000000"/>
                  </a:solidFill>
                </a:uFill>
              </a:defRPr>
            </a:pPr>
            <a:r>
              <a:t>         if (</a:t>
            </a:r>
            <a:r>
              <a:rPr>
                <a:solidFill>
                  <a:srgbClr val="8D3124"/>
                </a:solidFill>
                <a:uFill>
                  <a:solidFill>
                    <a:srgbClr val="8D3124"/>
                  </a:solidFill>
                </a:uFill>
              </a:rPr>
              <a:t>a[i]</a:t>
            </a:r>
            <a:r>
              <a:t> + </a:t>
            </a:r>
            <a:r>
              <a:rPr>
                <a:solidFill>
                  <a:srgbClr val="8D3124"/>
                </a:solidFill>
                <a:uFill>
                  <a:solidFill>
                    <a:srgbClr val="8D3124"/>
                  </a:solidFill>
                </a:uFill>
              </a:rPr>
              <a:t>a[j]</a:t>
            </a:r>
            <a:r>
              <a:t> + </a:t>
            </a:r>
            <a:r>
              <a:rPr>
                <a:solidFill>
                  <a:srgbClr val="8D3124"/>
                </a:solidFill>
                <a:uFill>
                  <a:solidFill>
                    <a:srgbClr val="8D3124"/>
                  </a:solidFill>
                </a:uFill>
              </a:rPr>
              <a:t>a[k]</a:t>
            </a:r>
            <a:r>
              <a:t> == 0)</a:t>
            </a:r>
          </a:p>
          <a:p>
            <a:pPr marL="7224" marR="7224" defTabSz="1295400">
              <a:lnSpc>
                <a:spcPct val="140000"/>
              </a:lnSpc>
              <a:defRPr b="1" sz="2000">
                <a:uFill>
                  <a:solidFill>
                    <a:srgbClr val="000000"/>
                  </a:solidFill>
                </a:uFill>
              </a:defRPr>
            </a:pPr>
            <a:r>
              <a:t>            count++;</a:t>
            </a:r>
          </a:p>
        </p:txBody>
      </p:sp>
      <p:sp>
        <p:nvSpPr>
          <p:cNvPr id="6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48" name="droppedImage.pdf" descr="droppedImage.pdf"/>
          <p:cNvPicPr>
            <a:picLocks noChangeAspect="1"/>
          </p:cNvPicPr>
          <p:nvPr/>
        </p:nvPicPr>
        <p:blipFill>
          <a:blip r:embed="rId3">
            <a:extLst/>
          </a:blip>
          <a:stretch>
            <a:fillRect/>
          </a:stretch>
        </p:blipFill>
        <p:spPr>
          <a:xfrm>
            <a:off x="8099227" y="5619208"/>
            <a:ext cx="2761173" cy="1050447"/>
          </a:xfrm>
          <a:prstGeom prst="rect">
            <a:avLst/>
          </a:prstGeom>
          <a:ln w="12700"/>
        </p:spPr>
      </p:pic>
      <p:sp>
        <p:nvSpPr>
          <p:cNvPr id="649" name="Line"/>
          <p:cNvSpPr/>
          <p:nvPr/>
        </p:nvSpPr>
        <p:spPr>
          <a:xfrm>
            <a:off x="6821337" y="4432300"/>
            <a:ext cx="1076626" cy="1288692"/>
          </a:xfrm>
          <a:prstGeom prst="line">
            <a:avLst/>
          </a:prstGeom>
          <a:ln w="25400">
            <a:solidFill>
              <a:srgbClr val="8D3124"/>
            </a:solidFill>
            <a:headEnd type="triangle"/>
          </a:ln>
        </p:spPr>
        <p:txBody>
          <a:bodyPr lIns="0" tIns="0" rIns="0" bIns="0"/>
          <a:lstStyle/>
          <a:p>
            <a:pPr/>
          </a:p>
        </p:txBody>
      </p:sp>
      <p:sp>
        <p:nvSpPr>
          <p:cNvPr id="650" name="&quot;inner loop&quot;"/>
          <p:cNvSpPr txBox="1"/>
          <p:nvPr/>
        </p:nvSpPr>
        <p:spPr>
          <a:xfrm>
            <a:off x="9588500" y="3784600"/>
            <a:ext cx="1332054"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58702" marR="58702" defTabSz="1295400">
              <a:lnSpc>
                <a:spcPct val="150000"/>
              </a:lnSpc>
              <a:defRPr sz="1600">
                <a:solidFill>
                  <a:srgbClr val="AB3226"/>
                </a:solidFill>
                <a:uFill>
                  <a:solidFill>
                    <a:srgbClr val="AB3226"/>
                  </a:solidFill>
                </a:uFill>
                <a:latin typeface="Lucida Sans Regular"/>
                <a:ea typeface="Lucida Sans Regular"/>
                <a:cs typeface="Lucida Sans Regular"/>
                <a:sym typeface="Lucida Sans Regular"/>
              </a:defRPr>
            </a:lvl1pPr>
          </a:lstStyle>
          <a:p>
            <a:pPr/>
            <a:r>
              <a:t>"inner loop"</a:t>
            </a:r>
          </a:p>
        </p:txBody>
      </p:sp>
      <p:sp>
        <p:nvSpPr>
          <p:cNvPr id="651" name="Line"/>
          <p:cNvSpPr/>
          <p:nvPr/>
        </p:nvSpPr>
        <p:spPr>
          <a:xfrm>
            <a:off x="8119840" y="3943852"/>
            <a:ext cx="1364477" cy="2"/>
          </a:xfrm>
          <a:prstGeom prst="line">
            <a:avLst/>
          </a:prstGeom>
          <a:ln w="25400">
            <a:solidFill>
              <a:srgbClr val="AB3226"/>
            </a:solidFill>
            <a:headEnd type="triangle"/>
          </a:ln>
        </p:spPr>
        <p:txBody>
          <a:bodyPr lIns="0" tIns="0" rIns="0" bIns="0"/>
          <a:lstStyle/>
          <a:p>
            <a:pPr/>
          </a:p>
        </p:txBody>
      </p:sp>
      <p:sp>
        <p:nvSpPr>
          <p:cNvPr id="652" name="Line"/>
          <p:cNvSpPr/>
          <p:nvPr/>
        </p:nvSpPr>
        <p:spPr>
          <a:xfrm>
            <a:off x="5965850" y="4432300"/>
            <a:ext cx="1939336" cy="1284747"/>
          </a:xfrm>
          <a:prstGeom prst="line">
            <a:avLst/>
          </a:prstGeom>
          <a:ln w="25400">
            <a:solidFill>
              <a:srgbClr val="8D3124"/>
            </a:solidFill>
            <a:headEnd type="triangle"/>
          </a:ln>
        </p:spPr>
        <p:txBody>
          <a:bodyPr lIns="0" tIns="0" rIns="0" bIns="0"/>
          <a:lstStyle/>
          <a:p>
            <a:pPr/>
          </a:p>
        </p:txBody>
      </p:sp>
      <p:sp>
        <p:nvSpPr>
          <p:cNvPr id="653" name="Line"/>
          <p:cNvSpPr/>
          <p:nvPr/>
        </p:nvSpPr>
        <p:spPr>
          <a:xfrm>
            <a:off x="5022591" y="4432300"/>
            <a:ext cx="2881976" cy="1284747"/>
          </a:xfrm>
          <a:prstGeom prst="line">
            <a:avLst/>
          </a:prstGeom>
          <a:ln w="25400">
            <a:solidFill>
              <a:srgbClr val="8D3124"/>
            </a:solidFill>
            <a:headEnd type="triangle"/>
          </a:ln>
        </p:spPr>
        <p:txBody>
          <a:bodyPr lIns="0" tIns="0" rIns="0" bIns="0"/>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7"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8" name="Image" descr="Image"/>
          <p:cNvPicPr>
            <a:picLocks noChangeAspect="1"/>
          </p:cNvPicPr>
          <p:nvPr/>
        </p:nvPicPr>
        <p:blipFill>
          <a:blip r:embed="rId2">
            <a:extLst/>
          </a:blip>
          <a:stretch>
            <a:fillRect/>
          </a:stretch>
        </p:blipFill>
        <p:spPr>
          <a:xfrm>
            <a:off x="794811" y="1639799"/>
            <a:ext cx="11041957" cy="7251669"/>
          </a:xfrm>
          <a:prstGeom prst="rect">
            <a:avLst/>
          </a:prstGeom>
          <a:ln w="12700"/>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0" name="Diversion:  estimating a discrete sum"/>
          <p:cNvSpPr txBox="1"/>
          <p:nvPr>
            <p:ph type="title"/>
          </p:nvPr>
        </p:nvSpPr>
        <p:spPr>
          <a:prstGeom prst="rect">
            <a:avLst/>
          </a:prstGeom>
        </p:spPr>
        <p:txBody>
          <a:bodyPr/>
          <a:lstStyle/>
          <a:p>
            <a:pPr/>
            <a:r>
              <a:t>Diversion:  estimating a discrete sum</a:t>
            </a:r>
          </a:p>
        </p:txBody>
      </p:sp>
      <p:sp>
        <p:nvSpPr>
          <p:cNvPr id="131" name="Q.  How to estimate a discrete sum?…"/>
          <p:cNvSpPr txBox="1"/>
          <p:nvPr>
            <p:ph type="body" idx="1"/>
          </p:nvPr>
        </p:nvSpPr>
        <p:spPr>
          <a:prstGeom prst="rect">
            <a:avLst/>
          </a:prstGeom>
        </p:spPr>
        <p:txBody>
          <a:bodyPr/>
          <a:lstStyle/>
          <a:p>
            <a:pPr indent="127000"/>
            <a:r>
              <a:t>Q. </a:t>
            </a:r>
            <a:r>
              <a:t> How to estimate a discrete sum?</a:t>
            </a:r>
          </a:p>
          <a:p>
            <a:pPr indent="127000"/>
            <a:r>
              <a:t>A1. </a:t>
            </a:r>
            <a:r>
              <a:t> Take a discrete mathematics course.</a:t>
            </a:r>
          </a:p>
          <a:p>
            <a:pPr indent="127000"/>
            <a:r>
              <a:t>A2. </a:t>
            </a:r>
            <a:r>
              <a:t> Replace the sum with an integral, and use calculus!</a:t>
            </a:r>
          </a:p>
          <a:p>
            <a:pPr indent="127000"/>
            <a:br/>
            <a:br/>
            <a:r>
              <a:t>Ex 1. </a:t>
            </a:r>
            <a:r>
              <a:t> </a:t>
            </a:r>
            <a:r>
              <a:rPr>
                <a:latin typeface="Times New Roman"/>
                <a:ea typeface="Times New Roman"/>
                <a:cs typeface="Times New Roman"/>
                <a:sym typeface="Times New Roman"/>
              </a:rPr>
              <a:t>1 + 2 + … + </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p>
          <a:p>
            <a:pPr indent="127000"/>
            <a:br/>
            <a:br/>
            <a:r>
              <a:t>Ex 2. </a:t>
            </a:r>
            <a:r>
              <a:t> </a:t>
            </a:r>
            <a:r>
              <a:rPr>
                <a:latin typeface="Times New Roman"/>
                <a:ea typeface="Times New Roman"/>
                <a:cs typeface="Times New Roman"/>
                <a:sym typeface="Times New Roman"/>
              </a:rPr>
              <a:t>1</a:t>
            </a:r>
            <a:r>
              <a:rPr baseline="31999" i="1">
                <a:latin typeface="Times New Roman"/>
                <a:ea typeface="Times New Roman"/>
                <a:cs typeface="Times New Roman"/>
                <a:sym typeface="Times New Roman"/>
              </a:rPr>
              <a:t>k</a:t>
            </a:r>
            <a:r>
              <a:rPr>
                <a:latin typeface="Times New Roman"/>
                <a:ea typeface="Times New Roman"/>
                <a:cs typeface="Times New Roman"/>
                <a:sym typeface="Times New Roman"/>
              </a:rPr>
              <a:t> + 2</a:t>
            </a:r>
            <a:r>
              <a:rPr baseline="31999" i="1">
                <a:latin typeface="Times New Roman"/>
                <a:ea typeface="Times New Roman"/>
                <a:cs typeface="Times New Roman"/>
                <a:sym typeface="Times New Roman"/>
              </a:rPr>
              <a:t>k</a:t>
            </a:r>
            <a:r>
              <a:rPr>
                <a:latin typeface="Times New Roman"/>
                <a:ea typeface="Times New Roman"/>
                <a:cs typeface="Times New Roman"/>
                <a:sym typeface="Times New Roman"/>
              </a:rPr>
              <a:t> + … + </a:t>
            </a:r>
            <a:r>
              <a:rPr i="1">
                <a:latin typeface="Times New Roman"/>
                <a:ea typeface="Times New Roman"/>
                <a:cs typeface="Times New Roman"/>
                <a:sym typeface="Times New Roman"/>
              </a:rPr>
              <a:t>N</a:t>
            </a:r>
            <a:r>
              <a:rPr baseline="31999" i="1">
                <a:latin typeface="Times New Roman"/>
                <a:ea typeface="Times New Roman"/>
                <a:cs typeface="Times New Roman"/>
                <a:sym typeface="Times New Roman"/>
              </a:rPr>
              <a:t> k</a:t>
            </a:r>
            <a:r>
              <a:rPr>
                <a:latin typeface="Times New Roman"/>
                <a:ea typeface="Times New Roman"/>
                <a:cs typeface="Times New Roman"/>
                <a:sym typeface="Times New Roman"/>
              </a:rPr>
              <a:t>.</a:t>
            </a:r>
          </a:p>
          <a:p>
            <a:pPr indent="127000"/>
            <a:br/>
            <a:br/>
            <a:r>
              <a:t>Ex 3.   </a:t>
            </a:r>
            <a:r>
              <a:rPr>
                <a:latin typeface="Times New Roman"/>
                <a:ea typeface="Times New Roman"/>
                <a:cs typeface="Times New Roman"/>
                <a:sym typeface="Times New Roman"/>
              </a:rPr>
              <a:t>1 + 1/2 + 1/3 + … + 1/</a:t>
            </a:r>
            <a:r>
              <a:rPr i="1">
                <a:latin typeface="Times New Roman"/>
                <a:ea typeface="Times New Roman"/>
                <a:cs typeface="Times New Roman"/>
                <a:sym typeface="Times New Roman"/>
              </a:rPr>
              <a:t>N</a:t>
            </a:r>
            <a:r>
              <a:rPr>
                <a:latin typeface="Times New Roman"/>
                <a:ea typeface="Times New Roman"/>
                <a:cs typeface="Times New Roman"/>
                <a:sym typeface="Times New Roman"/>
              </a:rPr>
              <a:t>.</a:t>
            </a:r>
            <a:r>
              <a:t> </a:t>
            </a:r>
          </a:p>
          <a:p>
            <a:pPr indent="127000"/>
            <a:br/>
            <a:br/>
            <a:r>
              <a:t>Ex 4.  </a:t>
            </a:r>
            <a:r>
              <a:t>3-sum triple loop.</a:t>
            </a:r>
          </a:p>
        </p:txBody>
      </p:sp>
      <p:sp>
        <p:nvSpPr>
          <p:cNvPr id="132" name="Slide Number"/>
          <p:cNvSpPr txBox="1"/>
          <p:nvPr>
            <p:ph type="sldNum" sz="quarter" idx="2"/>
          </p:nvPr>
        </p:nvSpPr>
        <p:spPr>
          <a:xfrm>
            <a:off x="12663822" y="9382590"/>
            <a:ext cx="215950" cy="279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3" name="droppedImage.pdf" descr="droppedImage.pdf"/>
          <p:cNvPicPr>
            <a:picLocks noChangeAspect="1"/>
          </p:cNvPicPr>
          <p:nvPr/>
        </p:nvPicPr>
        <p:blipFill>
          <a:blip r:embed="rId3">
            <a:extLst/>
          </a:blip>
          <a:srcRect l="0" t="0" r="0" b="0"/>
          <a:stretch>
            <a:fillRect/>
          </a:stretch>
        </p:blipFill>
        <p:spPr>
          <a:xfrm>
            <a:off x="6871177" y="6502400"/>
            <a:ext cx="3886218" cy="863600"/>
          </a:xfrm>
          <a:prstGeom prst="rect">
            <a:avLst/>
          </a:prstGeom>
          <a:ln w="12700"/>
        </p:spPr>
      </p:pic>
      <p:pic>
        <p:nvPicPr>
          <p:cNvPr id="134" name="droppedImage.pdf" descr="droppedImage.pdf"/>
          <p:cNvPicPr>
            <a:picLocks noChangeAspect="1"/>
          </p:cNvPicPr>
          <p:nvPr/>
        </p:nvPicPr>
        <p:blipFill>
          <a:blip r:embed="rId4">
            <a:extLst/>
          </a:blip>
          <a:stretch>
            <a:fillRect/>
          </a:stretch>
        </p:blipFill>
        <p:spPr>
          <a:xfrm>
            <a:off x="6864897" y="3644900"/>
            <a:ext cx="3908546" cy="870391"/>
          </a:xfrm>
          <a:prstGeom prst="rect">
            <a:avLst/>
          </a:prstGeom>
          <a:ln w="12700"/>
        </p:spPr>
      </p:pic>
      <p:pic>
        <p:nvPicPr>
          <p:cNvPr id="135" name="droppedImage.pdf" descr="droppedImage.pdf"/>
          <p:cNvPicPr>
            <a:picLocks noChangeAspect="1"/>
          </p:cNvPicPr>
          <p:nvPr/>
        </p:nvPicPr>
        <p:blipFill>
          <a:blip r:embed="rId5">
            <a:extLst/>
          </a:blip>
          <a:srcRect l="0" t="0" r="0" b="0"/>
          <a:stretch>
            <a:fillRect/>
          </a:stretch>
        </p:blipFill>
        <p:spPr>
          <a:xfrm>
            <a:off x="5250996" y="8064500"/>
            <a:ext cx="7144204" cy="965200"/>
          </a:xfrm>
          <a:prstGeom prst="rect">
            <a:avLst/>
          </a:prstGeom>
          <a:ln w="12700"/>
        </p:spPr>
      </p:pic>
      <p:pic>
        <p:nvPicPr>
          <p:cNvPr id="136" name="droppedImage.pdf" descr="droppedImage.pdf"/>
          <p:cNvPicPr>
            <a:picLocks noChangeAspect="1"/>
          </p:cNvPicPr>
          <p:nvPr/>
        </p:nvPicPr>
        <p:blipFill>
          <a:blip r:embed="rId6">
            <a:extLst/>
          </a:blip>
          <a:stretch>
            <a:fillRect/>
          </a:stretch>
        </p:blipFill>
        <p:spPr>
          <a:xfrm>
            <a:off x="6878392" y="4965030"/>
            <a:ext cx="4662262" cy="877308"/>
          </a:xfrm>
          <a:prstGeom prst="rect">
            <a:avLst/>
          </a:prstGeom>
          <a:ln w="12700"/>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31">
                                            <p:txEl>
                                              <p:pRg st="3" end="3"/>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2" fill="hold">
                                  <p:stCondLst>
                                    <p:cond delay="0"/>
                                  </p:stCondLst>
                                  <p:iterate type="el" backwards="0">
                                    <p:tmAbs val="0"/>
                                  </p:iterate>
                                  <p:childTnLst>
                                    <p:set>
                                      <p:cBhvr>
                                        <p:cTn id="17" fill="hold"/>
                                        <p:tgtEl>
                                          <p:spTgt spid="1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1" fill="hold">
                                  <p:stCondLst>
                                    <p:cond delay="0"/>
                                  </p:stCondLst>
                                  <p:iterate type="el" backwards="0">
                                    <p:tmAbs val="0"/>
                                  </p:iterate>
                                  <p:childTnLst>
                                    <p:set>
                                      <p:cBhvr>
                                        <p:cTn id="21" fill="hold"/>
                                        <p:tgtEl>
                                          <p:spTgt spid="131">
                                            <p:txEl>
                                              <p:pRg st="4" end="4"/>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3" fill="hold">
                                  <p:stCondLst>
                                    <p:cond delay="0"/>
                                  </p:stCondLst>
                                  <p:iterate type="el" backwards="0">
                                    <p:tmAbs val="0"/>
                                  </p:iterate>
                                  <p:childTnLst>
                                    <p:set>
                                      <p:cBhvr>
                                        <p:cTn id="24" fill="hold"/>
                                        <p:tgtEl>
                                          <p:spTgt spid="1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31">
                                            <p:txEl>
                                              <p:pRg st="5" end="5"/>
                                            </p:txEl>
                                          </p:spTgt>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4" fill="hold">
                                  <p:stCondLst>
                                    <p:cond delay="0"/>
                                  </p:stCondLst>
                                  <p:iterate type="el" backwards="0">
                                    <p:tmAbs val="0"/>
                                  </p:iterate>
                                  <p:childTnLst>
                                    <p:set>
                                      <p:cBhvr>
                                        <p:cTn id="31" fill="hold"/>
                                        <p:tgtEl>
                                          <p:spTgt spid="1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 fill="hold">
                                  <p:stCondLst>
                                    <p:cond delay="0"/>
                                  </p:stCondLst>
                                  <p:iterate type="el" backwards="0">
                                    <p:tmAbs val="0"/>
                                  </p:iterate>
                                  <p:childTnLst>
                                    <p:set>
                                      <p:cBhvr>
                                        <p:cTn id="35" fill="hold"/>
                                        <p:tgtEl>
                                          <p:spTgt spid="131">
                                            <p:txEl>
                                              <p:pRg st="6" end="6"/>
                                            </p:txEl>
                                          </p:spTgt>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5" fill="hold">
                                  <p:stCondLst>
                                    <p:cond delay="0"/>
                                  </p:stCondLst>
                                  <p:iterate type="el" backwards="0">
                                    <p:tmAbs val="0"/>
                                  </p:iterate>
                                  <p:childTnLst>
                                    <p:set>
                                      <p:cBhvr>
                                        <p:cTn id="38" fill="hold"/>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 grpId="2"/>
      <p:bldP build="whole" bldLvl="1" animBg="1" rev="0" advAuto="0" spid="136" grpId="3"/>
      <p:bldP build="whole" bldLvl="1" animBg="1" rev="0" advAuto="0" spid="135" grpId="5"/>
      <p:bldP build="whole" bldLvl="1" animBg="1" rev="0" advAuto="0" spid="133" grpId="4"/>
      <p:bldP build="p" bldLvl="5" animBg="1" rev="0" advAuto="0" spid="131"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2F2F2"/>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0" dist="76200" dir="2700000">
              <a:srgbClr val="000000">
                <a:alpha val="75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sx="100000" sy="100000" kx="0" ky="0" algn="b" rotWithShape="0" blurRad="127000" dist="76200" dir="2700000">
            <a:srgbClr val="000000">
              <a:alpha val="75000"/>
            </a:srgbClr>
          </a:outerShdw>
        </a:effectLst>
        <a:sp3d/>
      </a:spPr>
      <a:bodyPr rot="0" spcFirstLastPara="1" vertOverflow="overflow" horzOverflow="overflow" vert="horz" wrap="square" lIns="203200" tIns="203200" rIns="203200" bIns="203200" numCol="1" spcCol="38100" rtlCol="0" anchor="t" upright="0">
        <a:spAutoFit/>
      </a:bodyPr>
      <a:lstStyle>
        <a:defPPr marL="7224" marR="7224" indent="0" algn="l" defTabSz="1295400" rtl="0" fontAlgn="auto" latinLnBrk="0" hangingPunct="0">
          <a:lnSpc>
            <a:spcPct val="120000"/>
          </a:lnSpc>
          <a:spcBef>
            <a:spcPts val="0"/>
          </a:spcBef>
          <a:spcAft>
            <a:spcPts val="0"/>
          </a:spcAft>
          <a:buClrTx/>
          <a:buSzTx/>
          <a:buFontTx/>
          <a:buNone/>
          <a:tabLst/>
          <a:defRPr b="1" baseline="0" cap="none" i="0" spc="0" strike="noStrike" sz="2000" u="none" kumimoji="0" normalizeH="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8D3124"/>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0" dist="76200" dir="2700000">
              <a:srgbClr val="000000">
                <a:alpha val="75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round/>
        </a:ln>
        <a:effectLst>
          <a:outerShdw sx="100000" sy="100000" kx="0" ky="0" algn="b" rotWithShape="0" blurRad="127000" dist="76200" dir="2700000">
            <a:srgbClr val="000000">
              <a:alpha val="75000"/>
            </a:srgbClr>
          </a:outerShdw>
        </a:effectLst>
        <a:sp3d/>
      </a:spPr>
      <a:bodyPr rot="0" spcFirstLastPara="1" vertOverflow="overflow" horzOverflow="overflow" vert="horz" wrap="square" lIns="203200" tIns="203200" rIns="203200" bIns="203200" numCol="1" spcCol="38100" rtlCol="0" anchor="t" upright="0">
        <a:spAutoFit/>
      </a:bodyPr>
      <a:lstStyle>
        <a:defPPr marL="7224" marR="7224" indent="0" algn="l" defTabSz="1295400" rtl="0" fontAlgn="auto" latinLnBrk="0" hangingPunct="0">
          <a:lnSpc>
            <a:spcPct val="120000"/>
          </a:lnSpc>
          <a:spcBef>
            <a:spcPts val="0"/>
          </a:spcBef>
          <a:spcAft>
            <a:spcPts val="0"/>
          </a:spcAft>
          <a:buClrTx/>
          <a:buSzTx/>
          <a:buFontTx/>
          <a:buNone/>
          <a:tabLst/>
          <a:defRPr b="1" baseline="0" cap="none" i="0" spc="0" strike="noStrike" sz="2000" u="none" kumimoji="0" normalizeH="0">
            <a:ln>
              <a:noFill/>
            </a:ln>
            <a:solidFill>
              <a:srgbClr val="000000"/>
            </a:solidFill>
            <a:effectLst/>
            <a:uFill>
              <a:solidFill>
                <a:srgbClr val="000000"/>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8D3124"/>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